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65" r:id="rId3"/>
    <p:sldId id="297" r:id="rId4"/>
    <p:sldId id="266" r:id="rId5"/>
    <p:sldId id="257" r:id="rId6"/>
    <p:sldId id="263" r:id="rId7"/>
    <p:sldId id="258" r:id="rId8"/>
    <p:sldId id="259" r:id="rId9"/>
    <p:sldId id="260" r:id="rId10"/>
    <p:sldId id="261" r:id="rId11"/>
    <p:sldId id="262" r:id="rId12"/>
    <p:sldId id="270" r:id="rId13"/>
    <p:sldId id="280" r:id="rId14"/>
    <p:sldId id="294" r:id="rId15"/>
    <p:sldId id="273" r:id="rId16"/>
    <p:sldId id="271" r:id="rId17"/>
    <p:sldId id="274" r:id="rId18"/>
    <p:sldId id="275" r:id="rId19"/>
    <p:sldId id="298" r:id="rId20"/>
    <p:sldId id="276" r:id="rId21"/>
    <p:sldId id="279" r:id="rId22"/>
    <p:sldId id="264" r:id="rId23"/>
    <p:sldId id="291" r:id="rId24"/>
    <p:sldId id="292" r:id="rId25"/>
    <p:sldId id="293" r:id="rId26"/>
    <p:sldId id="278" r:id="rId27"/>
    <p:sldId id="295" r:id="rId28"/>
    <p:sldId id="304" r:id="rId29"/>
    <p:sldId id="303" r:id="rId30"/>
    <p:sldId id="281" r:id="rId31"/>
    <p:sldId id="301" r:id="rId32"/>
    <p:sldId id="302" r:id="rId33"/>
    <p:sldId id="289" r:id="rId34"/>
    <p:sldId id="282" r:id="rId35"/>
    <p:sldId id="283" r:id="rId36"/>
    <p:sldId id="284" r:id="rId37"/>
    <p:sldId id="288" r:id="rId38"/>
    <p:sldId id="287" r:id="rId39"/>
    <p:sldId id="296" r:id="rId40"/>
    <p:sldId id="286" r:id="rId41"/>
    <p:sldId id="285" r:id="rId42"/>
    <p:sldId id="29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B7B4E-8F73-044D-B01A-A38E7058E0EB}" type="doc">
      <dgm:prSet loTypeId="urn:microsoft.com/office/officeart/2005/8/layout/pyramid1" loCatId="" qsTypeId="urn:microsoft.com/office/officeart/2005/8/quickstyle/simple2" qsCatId="simple" csTypeId="urn:microsoft.com/office/officeart/2005/8/colors/colorful3" csCatId="colorful" phldr="1"/>
      <dgm:spPr/>
    </dgm:pt>
    <dgm:pt modelId="{BA95CF5A-0339-2A44-9BA9-D32CB3611F01}">
      <dgm:prSet phldrT="[Text]" custT="1"/>
      <dgm:spPr/>
      <dgm:t>
        <a:bodyPr/>
        <a:lstStyle/>
        <a:p>
          <a:endParaRPr lang="en-US" sz="2000" dirty="0" smtClean="0"/>
        </a:p>
        <a:p>
          <a:r>
            <a:rPr lang="en-US" sz="2800" dirty="0" smtClean="0"/>
            <a:t>Treatment</a:t>
          </a:r>
          <a:endParaRPr lang="en-US" sz="2800" dirty="0"/>
        </a:p>
      </dgm:t>
    </dgm:pt>
    <dgm:pt modelId="{1CDFE0E0-A100-D244-B9FF-F932BEEAD44E}" type="parTrans" cxnId="{E98FF314-4FAF-B14A-848C-D74927824829}">
      <dgm:prSet/>
      <dgm:spPr/>
      <dgm:t>
        <a:bodyPr/>
        <a:lstStyle/>
        <a:p>
          <a:endParaRPr lang="en-US"/>
        </a:p>
      </dgm:t>
    </dgm:pt>
    <dgm:pt modelId="{BB2841A3-DA34-4540-BEAB-72D4DC36A9DE}" type="sibTrans" cxnId="{E98FF314-4FAF-B14A-848C-D74927824829}">
      <dgm:prSet/>
      <dgm:spPr/>
      <dgm:t>
        <a:bodyPr/>
        <a:lstStyle/>
        <a:p>
          <a:endParaRPr lang="en-US"/>
        </a:p>
      </dgm:t>
    </dgm:pt>
    <dgm:pt modelId="{A9A79074-23B4-004E-8AF0-BF845F696A46}">
      <dgm:prSet phldrT="[Text]"/>
      <dgm:spPr/>
      <dgm:t>
        <a:bodyPr/>
        <a:lstStyle/>
        <a:p>
          <a:r>
            <a:rPr lang="en-US" dirty="0" smtClean="0"/>
            <a:t>Relaxation and Self-Regulation Skills</a:t>
          </a:r>
          <a:endParaRPr lang="en-US" dirty="0"/>
        </a:p>
      </dgm:t>
    </dgm:pt>
    <dgm:pt modelId="{D323B263-B47D-6245-99CD-80B8D0ADCD9E}" type="parTrans" cxnId="{D792D51C-7F70-124C-B895-A822B886C89D}">
      <dgm:prSet/>
      <dgm:spPr/>
      <dgm:t>
        <a:bodyPr/>
        <a:lstStyle/>
        <a:p>
          <a:endParaRPr lang="en-US"/>
        </a:p>
      </dgm:t>
    </dgm:pt>
    <dgm:pt modelId="{6D6C9157-8EF9-CD40-9C41-B49ACFE1619E}" type="sibTrans" cxnId="{D792D51C-7F70-124C-B895-A822B886C89D}">
      <dgm:prSet/>
      <dgm:spPr/>
      <dgm:t>
        <a:bodyPr/>
        <a:lstStyle/>
        <a:p>
          <a:endParaRPr lang="en-US"/>
        </a:p>
      </dgm:t>
    </dgm:pt>
    <dgm:pt modelId="{88D52306-3DF7-544F-9637-31E4524FCA62}">
      <dgm:prSet phldrT="[Text]"/>
      <dgm:spPr/>
      <dgm:t>
        <a:bodyPr/>
        <a:lstStyle/>
        <a:p>
          <a:r>
            <a:rPr lang="en-US" dirty="0" smtClean="0"/>
            <a:t>Building &amp; Maintaining Healthy Relations</a:t>
          </a:r>
          <a:endParaRPr lang="en-US" dirty="0"/>
        </a:p>
      </dgm:t>
    </dgm:pt>
    <dgm:pt modelId="{E552546C-A4FC-0C45-9D51-93DD1FA917AA}" type="parTrans" cxnId="{5FD4F510-B528-5444-9017-88B82BED1F18}">
      <dgm:prSet/>
      <dgm:spPr/>
      <dgm:t>
        <a:bodyPr/>
        <a:lstStyle/>
        <a:p>
          <a:endParaRPr lang="en-US"/>
        </a:p>
      </dgm:t>
    </dgm:pt>
    <dgm:pt modelId="{D25312DE-937E-8248-BF64-730E1A1AABFF}" type="sibTrans" cxnId="{5FD4F510-B528-5444-9017-88B82BED1F18}">
      <dgm:prSet/>
      <dgm:spPr/>
      <dgm:t>
        <a:bodyPr/>
        <a:lstStyle/>
        <a:p>
          <a:endParaRPr lang="en-US"/>
        </a:p>
      </dgm:t>
    </dgm:pt>
    <dgm:pt modelId="{906400BD-5FD6-B142-B388-E48978CE51D8}" type="pres">
      <dgm:prSet presAssocID="{52BB7B4E-8F73-044D-B01A-A38E7058E0EB}" presName="Name0" presStyleCnt="0">
        <dgm:presLayoutVars>
          <dgm:dir/>
          <dgm:animLvl val="lvl"/>
          <dgm:resizeHandles val="exact"/>
        </dgm:presLayoutVars>
      </dgm:prSet>
      <dgm:spPr/>
    </dgm:pt>
    <dgm:pt modelId="{18852C5F-7E0D-374D-AA34-757955290D69}" type="pres">
      <dgm:prSet presAssocID="{BA95CF5A-0339-2A44-9BA9-D32CB3611F01}" presName="Name8" presStyleCnt="0"/>
      <dgm:spPr/>
    </dgm:pt>
    <dgm:pt modelId="{33D5A92F-7C13-814A-85D0-34B07DEE873F}" type="pres">
      <dgm:prSet presAssocID="{BA95CF5A-0339-2A44-9BA9-D32CB3611F01}" presName="level" presStyleLbl="node1" presStyleIdx="0" presStyleCnt="3">
        <dgm:presLayoutVars>
          <dgm:chMax val="1"/>
          <dgm:bulletEnabled val="1"/>
        </dgm:presLayoutVars>
      </dgm:prSet>
      <dgm:spPr/>
      <dgm:t>
        <a:bodyPr/>
        <a:lstStyle/>
        <a:p>
          <a:endParaRPr lang="en-US"/>
        </a:p>
      </dgm:t>
    </dgm:pt>
    <dgm:pt modelId="{3E3822CD-D161-4D4D-B215-60A35AB1A5C7}" type="pres">
      <dgm:prSet presAssocID="{BA95CF5A-0339-2A44-9BA9-D32CB3611F01}" presName="levelTx" presStyleLbl="revTx" presStyleIdx="0" presStyleCnt="0">
        <dgm:presLayoutVars>
          <dgm:chMax val="1"/>
          <dgm:bulletEnabled val="1"/>
        </dgm:presLayoutVars>
      </dgm:prSet>
      <dgm:spPr/>
      <dgm:t>
        <a:bodyPr/>
        <a:lstStyle/>
        <a:p>
          <a:endParaRPr lang="en-US"/>
        </a:p>
      </dgm:t>
    </dgm:pt>
    <dgm:pt modelId="{E7546929-63E4-1B41-A9DC-C934902FDB95}" type="pres">
      <dgm:prSet presAssocID="{A9A79074-23B4-004E-8AF0-BF845F696A46}" presName="Name8" presStyleCnt="0"/>
      <dgm:spPr/>
    </dgm:pt>
    <dgm:pt modelId="{B1874E6D-7DE6-C64B-8D14-DD0FA23AA1A3}" type="pres">
      <dgm:prSet presAssocID="{A9A79074-23B4-004E-8AF0-BF845F696A46}" presName="level" presStyleLbl="node1" presStyleIdx="1" presStyleCnt="3">
        <dgm:presLayoutVars>
          <dgm:chMax val="1"/>
          <dgm:bulletEnabled val="1"/>
        </dgm:presLayoutVars>
      </dgm:prSet>
      <dgm:spPr/>
      <dgm:t>
        <a:bodyPr/>
        <a:lstStyle/>
        <a:p>
          <a:endParaRPr lang="en-US"/>
        </a:p>
      </dgm:t>
    </dgm:pt>
    <dgm:pt modelId="{EB6EDC10-45A4-1E4B-B1F9-B852CC6B4975}" type="pres">
      <dgm:prSet presAssocID="{A9A79074-23B4-004E-8AF0-BF845F696A46}" presName="levelTx" presStyleLbl="revTx" presStyleIdx="0" presStyleCnt="0">
        <dgm:presLayoutVars>
          <dgm:chMax val="1"/>
          <dgm:bulletEnabled val="1"/>
        </dgm:presLayoutVars>
      </dgm:prSet>
      <dgm:spPr/>
      <dgm:t>
        <a:bodyPr/>
        <a:lstStyle/>
        <a:p>
          <a:endParaRPr lang="en-US"/>
        </a:p>
      </dgm:t>
    </dgm:pt>
    <dgm:pt modelId="{1C3DB08C-7374-F645-BBAB-0FD8A5C71E81}" type="pres">
      <dgm:prSet presAssocID="{88D52306-3DF7-544F-9637-31E4524FCA62}" presName="Name8" presStyleCnt="0"/>
      <dgm:spPr/>
    </dgm:pt>
    <dgm:pt modelId="{7E94B916-24A2-E54E-9E29-2662EB892E55}" type="pres">
      <dgm:prSet presAssocID="{88D52306-3DF7-544F-9637-31E4524FCA62}" presName="level" presStyleLbl="node1" presStyleIdx="2" presStyleCnt="3">
        <dgm:presLayoutVars>
          <dgm:chMax val="1"/>
          <dgm:bulletEnabled val="1"/>
        </dgm:presLayoutVars>
      </dgm:prSet>
      <dgm:spPr/>
      <dgm:t>
        <a:bodyPr/>
        <a:lstStyle/>
        <a:p>
          <a:endParaRPr lang="en-US"/>
        </a:p>
      </dgm:t>
    </dgm:pt>
    <dgm:pt modelId="{BFAFC48A-FCE4-3F4C-B047-D68052547519}" type="pres">
      <dgm:prSet presAssocID="{88D52306-3DF7-544F-9637-31E4524FCA62}" presName="levelTx" presStyleLbl="revTx" presStyleIdx="0" presStyleCnt="0">
        <dgm:presLayoutVars>
          <dgm:chMax val="1"/>
          <dgm:bulletEnabled val="1"/>
        </dgm:presLayoutVars>
      </dgm:prSet>
      <dgm:spPr/>
      <dgm:t>
        <a:bodyPr/>
        <a:lstStyle/>
        <a:p>
          <a:endParaRPr lang="en-US"/>
        </a:p>
      </dgm:t>
    </dgm:pt>
  </dgm:ptLst>
  <dgm:cxnLst>
    <dgm:cxn modelId="{5FD4F510-B528-5444-9017-88B82BED1F18}" srcId="{52BB7B4E-8F73-044D-B01A-A38E7058E0EB}" destId="{88D52306-3DF7-544F-9637-31E4524FCA62}" srcOrd="2" destOrd="0" parTransId="{E552546C-A4FC-0C45-9D51-93DD1FA917AA}" sibTransId="{D25312DE-937E-8248-BF64-730E1A1AABFF}"/>
    <dgm:cxn modelId="{741A1407-2F38-9D4F-8D10-73F99BCA79F4}" type="presOf" srcId="{52BB7B4E-8F73-044D-B01A-A38E7058E0EB}" destId="{906400BD-5FD6-B142-B388-E48978CE51D8}" srcOrd="0" destOrd="0" presId="urn:microsoft.com/office/officeart/2005/8/layout/pyramid1"/>
    <dgm:cxn modelId="{B9340324-DA1A-5444-B480-E861931702ED}" type="presOf" srcId="{88D52306-3DF7-544F-9637-31E4524FCA62}" destId="{7E94B916-24A2-E54E-9E29-2662EB892E55}" srcOrd="0" destOrd="0" presId="urn:microsoft.com/office/officeart/2005/8/layout/pyramid1"/>
    <dgm:cxn modelId="{E98FF314-4FAF-B14A-848C-D74927824829}" srcId="{52BB7B4E-8F73-044D-B01A-A38E7058E0EB}" destId="{BA95CF5A-0339-2A44-9BA9-D32CB3611F01}" srcOrd="0" destOrd="0" parTransId="{1CDFE0E0-A100-D244-B9FF-F932BEEAD44E}" sibTransId="{BB2841A3-DA34-4540-BEAB-72D4DC36A9DE}"/>
    <dgm:cxn modelId="{EF811820-0DCF-0A47-82F1-18C5C4784F55}" type="presOf" srcId="{BA95CF5A-0339-2A44-9BA9-D32CB3611F01}" destId="{3E3822CD-D161-4D4D-B215-60A35AB1A5C7}" srcOrd="1" destOrd="0" presId="urn:microsoft.com/office/officeart/2005/8/layout/pyramid1"/>
    <dgm:cxn modelId="{D792D51C-7F70-124C-B895-A822B886C89D}" srcId="{52BB7B4E-8F73-044D-B01A-A38E7058E0EB}" destId="{A9A79074-23B4-004E-8AF0-BF845F696A46}" srcOrd="1" destOrd="0" parTransId="{D323B263-B47D-6245-99CD-80B8D0ADCD9E}" sibTransId="{6D6C9157-8EF9-CD40-9C41-B49ACFE1619E}"/>
    <dgm:cxn modelId="{C20728A7-E768-514C-856D-3BB77E13AB9D}" type="presOf" srcId="{A9A79074-23B4-004E-8AF0-BF845F696A46}" destId="{B1874E6D-7DE6-C64B-8D14-DD0FA23AA1A3}" srcOrd="0" destOrd="0" presId="urn:microsoft.com/office/officeart/2005/8/layout/pyramid1"/>
    <dgm:cxn modelId="{CC42CA4F-7C9B-BA4B-BBD1-7F61D82FFA8C}" type="presOf" srcId="{88D52306-3DF7-544F-9637-31E4524FCA62}" destId="{BFAFC48A-FCE4-3F4C-B047-D68052547519}" srcOrd="1" destOrd="0" presId="urn:microsoft.com/office/officeart/2005/8/layout/pyramid1"/>
    <dgm:cxn modelId="{7D437EC5-02F2-A544-8013-5219D5898EC5}" type="presOf" srcId="{A9A79074-23B4-004E-8AF0-BF845F696A46}" destId="{EB6EDC10-45A4-1E4B-B1F9-B852CC6B4975}" srcOrd="1" destOrd="0" presId="urn:microsoft.com/office/officeart/2005/8/layout/pyramid1"/>
    <dgm:cxn modelId="{C2A576AB-66D4-EE4A-BEB9-235AACB6174F}" type="presOf" srcId="{BA95CF5A-0339-2A44-9BA9-D32CB3611F01}" destId="{33D5A92F-7C13-814A-85D0-34B07DEE873F}" srcOrd="0" destOrd="0" presId="urn:microsoft.com/office/officeart/2005/8/layout/pyramid1"/>
    <dgm:cxn modelId="{7C0D8CB2-A348-2443-B3C1-643CCF214FB4}" type="presParOf" srcId="{906400BD-5FD6-B142-B388-E48978CE51D8}" destId="{18852C5F-7E0D-374D-AA34-757955290D69}" srcOrd="0" destOrd="0" presId="urn:microsoft.com/office/officeart/2005/8/layout/pyramid1"/>
    <dgm:cxn modelId="{D45D9755-0EB3-EA40-9352-68AC5F71C85F}" type="presParOf" srcId="{18852C5F-7E0D-374D-AA34-757955290D69}" destId="{33D5A92F-7C13-814A-85D0-34B07DEE873F}" srcOrd="0" destOrd="0" presId="urn:microsoft.com/office/officeart/2005/8/layout/pyramid1"/>
    <dgm:cxn modelId="{587CD737-1792-F340-B2F2-FB53386D57C6}" type="presParOf" srcId="{18852C5F-7E0D-374D-AA34-757955290D69}" destId="{3E3822CD-D161-4D4D-B215-60A35AB1A5C7}" srcOrd="1" destOrd="0" presId="urn:microsoft.com/office/officeart/2005/8/layout/pyramid1"/>
    <dgm:cxn modelId="{A06D6B02-E8D8-4045-B1B9-7F5F00307430}" type="presParOf" srcId="{906400BD-5FD6-B142-B388-E48978CE51D8}" destId="{E7546929-63E4-1B41-A9DC-C934902FDB95}" srcOrd="1" destOrd="0" presId="urn:microsoft.com/office/officeart/2005/8/layout/pyramid1"/>
    <dgm:cxn modelId="{189E43B0-B05C-D145-8B1C-E2E386F35D48}" type="presParOf" srcId="{E7546929-63E4-1B41-A9DC-C934902FDB95}" destId="{B1874E6D-7DE6-C64B-8D14-DD0FA23AA1A3}" srcOrd="0" destOrd="0" presId="urn:microsoft.com/office/officeart/2005/8/layout/pyramid1"/>
    <dgm:cxn modelId="{22BC310A-642F-4D4B-BCF9-C30DC57829DE}" type="presParOf" srcId="{E7546929-63E4-1B41-A9DC-C934902FDB95}" destId="{EB6EDC10-45A4-1E4B-B1F9-B852CC6B4975}" srcOrd="1" destOrd="0" presId="urn:microsoft.com/office/officeart/2005/8/layout/pyramid1"/>
    <dgm:cxn modelId="{371C6F22-EEB8-3A4C-A38A-C402A2C88D81}" type="presParOf" srcId="{906400BD-5FD6-B142-B388-E48978CE51D8}" destId="{1C3DB08C-7374-F645-BBAB-0FD8A5C71E81}" srcOrd="2" destOrd="0" presId="urn:microsoft.com/office/officeart/2005/8/layout/pyramid1"/>
    <dgm:cxn modelId="{20302D09-D510-1C4B-9629-756E0F41ED25}" type="presParOf" srcId="{1C3DB08C-7374-F645-BBAB-0FD8A5C71E81}" destId="{7E94B916-24A2-E54E-9E29-2662EB892E55}" srcOrd="0" destOrd="0" presId="urn:microsoft.com/office/officeart/2005/8/layout/pyramid1"/>
    <dgm:cxn modelId="{DD107575-6CE1-6E4A-8DD6-20B7D6FAFBAD}" type="presParOf" srcId="{1C3DB08C-7374-F645-BBAB-0FD8A5C71E81}" destId="{BFAFC48A-FCE4-3F4C-B047-D680525475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5A92F-7C13-814A-85D0-34B07DEE873F}">
      <dsp:nvSpPr>
        <dsp:cNvPr id="0" name=""/>
        <dsp:cNvSpPr/>
      </dsp:nvSpPr>
      <dsp:spPr>
        <a:xfrm>
          <a:off x="2611966" y="0"/>
          <a:ext cx="2611966" cy="1600199"/>
        </a:xfrm>
        <a:prstGeom prst="trapezoid">
          <a:avLst>
            <a:gd name="adj" fmla="val 81614"/>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800" kern="1200" dirty="0" smtClean="0"/>
            <a:t>Treatment</a:t>
          </a:r>
          <a:endParaRPr lang="en-US" sz="2800" kern="1200" dirty="0"/>
        </a:p>
      </dsp:txBody>
      <dsp:txXfrm>
        <a:off x="2611966" y="0"/>
        <a:ext cx="2611966" cy="1600199"/>
      </dsp:txXfrm>
    </dsp:sp>
    <dsp:sp modelId="{B1874E6D-7DE6-C64B-8D14-DD0FA23AA1A3}">
      <dsp:nvSpPr>
        <dsp:cNvPr id="0" name=""/>
        <dsp:cNvSpPr/>
      </dsp:nvSpPr>
      <dsp:spPr>
        <a:xfrm>
          <a:off x="1305983" y="1600200"/>
          <a:ext cx="5223933" cy="1600199"/>
        </a:xfrm>
        <a:prstGeom prst="trapezoid">
          <a:avLst>
            <a:gd name="adj" fmla="val 81614"/>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Relaxation and Self-Regulation Skills</a:t>
          </a:r>
          <a:endParaRPr lang="en-US" sz="3600" kern="1200" dirty="0"/>
        </a:p>
      </dsp:txBody>
      <dsp:txXfrm>
        <a:off x="2220171" y="1600200"/>
        <a:ext cx="3395556" cy="1600199"/>
      </dsp:txXfrm>
    </dsp:sp>
    <dsp:sp modelId="{7E94B916-24A2-E54E-9E29-2662EB892E55}">
      <dsp:nvSpPr>
        <dsp:cNvPr id="0" name=""/>
        <dsp:cNvSpPr/>
      </dsp:nvSpPr>
      <dsp:spPr>
        <a:xfrm>
          <a:off x="0" y="3200400"/>
          <a:ext cx="7835900" cy="1600199"/>
        </a:xfrm>
        <a:prstGeom prst="trapezoid">
          <a:avLst>
            <a:gd name="adj" fmla="val 81614"/>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Building &amp; Maintaining Healthy Relations</a:t>
          </a:r>
          <a:endParaRPr lang="en-US" sz="3600" kern="1200" dirty="0"/>
        </a:p>
      </dsp:txBody>
      <dsp:txXfrm>
        <a:off x="1371282" y="3200400"/>
        <a:ext cx="5093335" cy="16001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88EA67-8B81-AB46-84C3-6CBB5C99543F}" type="datetimeFigureOut">
              <a:rPr lang="en-US" smtClean="0"/>
              <a:t>10/3/2018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D7334F-01DB-0C43-81E4-BACEE48AB2D9}" type="slidenum">
              <a:rPr lang="en-US" smtClean="0"/>
              <a:t>‹#›</a:t>
            </a:fld>
            <a:endParaRPr lang="en-US"/>
          </a:p>
        </p:txBody>
      </p:sp>
    </p:spTree>
    <p:extLst>
      <p:ext uri="{BB962C8B-B14F-4D97-AF65-F5344CB8AC3E}">
        <p14:creationId xmlns:p14="http://schemas.microsoft.com/office/powerpoint/2010/main" val="912684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5DE10-7A11-514D-86E1-C9FE3C3A7F14}" type="datetimeFigureOut">
              <a:rPr lang="en-US" smtClean="0"/>
              <a:t>10/3/2018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AD46A-9AB7-5B46-9DB0-EC119245B61F}" type="slidenum">
              <a:rPr lang="en-US" smtClean="0"/>
              <a:t>‹#›</a:t>
            </a:fld>
            <a:endParaRPr lang="en-US"/>
          </a:p>
        </p:txBody>
      </p:sp>
    </p:spTree>
    <p:extLst>
      <p:ext uri="{BB962C8B-B14F-4D97-AF65-F5344CB8AC3E}">
        <p14:creationId xmlns:p14="http://schemas.microsoft.com/office/powerpoint/2010/main" val="1616514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1</a:t>
            </a:fld>
            <a:endParaRPr lang="en-US"/>
          </a:p>
        </p:txBody>
      </p:sp>
    </p:spTree>
    <p:extLst>
      <p:ext uri="{BB962C8B-B14F-4D97-AF65-F5344CB8AC3E}">
        <p14:creationId xmlns:p14="http://schemas.microsoft.com/office/powerpoint/2010/main" val="867444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t>Chronic arousal of the SNS fight or flight response can have a negative impact on the development of the higher brain functions (logic, language, impulse control , planning).</a:t>
            </a:r>
          </a:p>
          <a:p>
            <a:pPr algn="ctr"/>
            <a:r>
              <a:rPr lang="en-US" sz="1200" dirty="0" smtClean="0"/>
              <a:t>Simply, the more sophisticated and complex the survival network becomes, the more difficult it will be for higher cortical functions to subdue it during learning, concentration, and recall</a:t>
            </a:r>
          </a:p>
          <a:p>
            <a:endParaRPr lang="en-US" dirty="0"/>
          </a:p>
        </p:txBody>
      </p:sp>
      <p:sp>
        <p:nvSpPr>
          <p:cNvPr id="4" name="Slide Number Placeholder 3"/>
          <p:cNvSpPr>
            <a:spLocks noGrp="1"/>
          </p:cNvSpPr>
          <p:nvPr>
            <p:ph type="sldNum" sz="quarter" idx="10"/>
          </p:nvPr>
        </p:nvSpPr>
        <p:spPr/>
        <p:txBody>
          <a:bodyPr/>
          <a:lstStyle/>
          <a:p>
            <a:fld id="{DF1FCC02-9A3F-0C44-B7B9-7520F5264644}" type="slidenum">
              <a:rPr lang="en-US" smtClean="0"/>
              <a:t>21</a:t>
            </a:fld>
            <a:endParaRPr lang="en-US"/>
          </a:p>
        </p:txBody>
      </p:sp>
    </p:spTree>
    <p:extLst>
      <p:ext uri="{BB962C8B-B14F-4D97-AF65-F5344CB8AC3E}">
        <p14:creationId xmlns:p14="http://schemas.microsoft.com/office/powerpoint/2010/main" val="33756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=ZcDLzppD4Jc&amp;index=4&amp;list=PL2dmmhXX2Y9tc7de6eGovuNWfj8m37X_E</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23</a:t>
            </a:fld>
            <a:endParaRPr lang="en-US"/>
          </a:p>
        </p:txBody>
      </p:sp>
    </p:spTree>
    <p:extLst>
      <p:ext uri="{BB962C8B-B14F-4D97-AF65-F5344CB8AC3E}">
        <p14:creationId xmlns:p14="http://schemas.microsoft.com/office/powerpoint/2010/main" val="228589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changingmindsnow.org</a:t>
            </a:r>
            <a:r>
              <a:rPr lang="en-US" dirty="0" smtClean="0"/>
              <a:t>/stories</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29</a:t>
            </a:fld>
            <a:endParaRPr lang="en-US"/>
          </a:p>
        </p:txBody>
      </p:sp>
    </p:spTree>
    <p:extLst>
      <p:ext uri="{BB962C8B-B14F-4D97-AF65-F5344CB8AC3E}">
        <p14:creationId xmlns:p14="http://schemas.microsoft.com/office/powerpoint/2010/main" val="5279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Freeze words: Explain</a:t>
            </a:r>
            <a:r>
              <a:rPr lang="en-US" baseline="0" dirty="0" smtClean="0"/>
              <a:t> that some don</a:t>
            </a:r>
            <a:r>
              <a:rPr lang="fr-FR" baseline="0" dirty="0" smtClean="0"/>
              <a:t>’</a:t>
            </a:r>
            <a:r>
              <a:rPr lang="en-US" baseline="0" dirty="0" smtClean="0"/>
              <a:t>t know how important it is to know these freeze words – they never learned that and so sometimes they end up hurting other people even people they love. </a:t>
            </a:r>
            <a:endParaRPr lang="en-US" dirty="0"/>
          </a:p>
        </p:txBody>
      </p:sp>
      <p:sp>
        <p:nvSpPr>
          <p:cNvPr id="4" name="Slide Number Placeholder 3"/>
          <p:cNvSpPr>
            <a:spLocks noGrp="1"/>
          </p:cNvSpPr>
          <p:nvPr>
            <p:ph type="sldNum" sz="quarter" idx="10"/>
          </p:nvPr>
        </p:nvSpPr>
        <p:spPr/>
        <p:txBody>
          <a:bodyPr/>
          <a:lstStyle/>
          <a:p>
            <a:fld id="{DF1FCC02-9A3F-0C44-B7B9-7520F5264644}" type="slidenum">
              <a:rPr lang="en-US" smtClean="0"/>
              <a:t>30</a:t>
            </a:fld>
            <a:endParaRPr lang="en-US"/>
          </a:p>
        </p:txBody>
      </p:sp>
    </p:spTree>
    <p:extLst>
      <p:ext uri="{BB962C8B-B14F-4D97-AF65-F5344CB8AC3E}">
        <p14:creationId xmlns:p14="http://schemas.microsoft.com/office/powerpoint/2010/main" val="28146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=_</a:t>
            </a:r>
            <a:r>
              <a:rPr lang="en-US" dirty="0" err="1" smtClean="0"/>
              <a:t>mZbzDOpylA</a:t>
            </a:r>
            <a:r>
              <a:rPr lang="en-US" dirty="0" smtClean="0"/>
              <a:t>  belly</a:t>
            </a:r>
            <a:r>
              <a:rPr lang="en-US" baseline="0" dirty="0" smtClean="0"/>
              <a:t> breathe</a:t>
            </a:r>
          </a:p>
          <a:p>
            <a:endParaRPr lang="en-US" dirty="0"/>
          </a:p>
        </p:txBody>
      </p:sp>
      <p:sp>
        <p:nvSpPr>
          <p:cNvPr id="4" name="Slide Number Placeholder 3"/>
          <p:cNvSpPr>
            <a:spLocks noGrp="1"/>
          </p:cNvSpPr>
          <p:nvPr>
            <p:ph type="sldNum" sz="quarter" idx="10"/>
          </p:nvPr>
        </p:nvSpPr>
        <p:spPr/>
        <p:txBody>
          <a:bodyPr/>
          <a:lstStyle/>
          <a:p>
            <a:fld id="{DF1FCC02-9A3F-0C44-B7B9-7520F5264644}" type="slidenum">
              <a:rPr lang="en-US" smtClean="0"/>
              <a:t>34</a:t>
            </a:fld>
            <a:endParaRPr lang="en-US"/>
          </a:p>
        </p:txBody>
      </p:sp>
    </p:spTree>
    <p:extLst>
      <p:ext uri="{BB962C8B-B14F-4D97-AF65-F5344CB8AC3E}">
        <p14:creationId xmlns:p14="http://schemas.microsoft.com/office/powerpoint/2010/main" val="416341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F92BC-F94D-EF41-9FB1-DDECD3E40304}" type="slidenum">
              <a:rPr lang="en-US" smtClean="0"/>
              <a:t>35</a:t>
            </a:fld>
            <a:endParaRPr lang="en-US"/>
          </a:p>
        </p:txBody>
      </p:sp>
    </p:spTree>
    <p:extLst>
      <p:ext uri="{BB962C8B-B14F-4D97-AF65-F5344CB8AC3E}">
        <p14:creationId xmlns:p14="http://schemas.microsoft.com/office/powerpoint/2010/main" val="50436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 to conceptualize</a:t>
            </a:r>
            <a:r>
              <a:rPr lang="en-US" baseline="0" dirty="0" smtClean="0"/>
              <a:t> this  - mix pieces of paper with these steps on them individually along with some obvious non-answers. Give client a set time to go through papers and collect the 5 steps to the grounding technique. Advanced: have papers representing another skill or a </a:t>
            </a:r>
            <a:r>
              <a:rPr lang="en-US" baseline="0" dirty="0" err="1" smtClean="0"/>
              <a:t>psychoeducational</a:t>
            </a:r>
            <a:r>
              <a:rPr lang="en-US" baseline="0" dirty="0" smtClean="0"/>
              <a:t> concept you gone over; example steps to deep belly breaths, description of cortex and </a:t>
            </a:r>
            <a:r>
              <a:rPr lang="en-US" baseline="0" dirty="0" err="1" smtClean="0"/>
              <a:t>amagydala</a:t>
            </a:r>
            <a:r>
              <a:rPr lang="en-US" baseline="0" dirty="0" smtClean="0"/>
              <a:t> , relation between thoughts and feels and behaviors, primary and secondary emotions . So a paper will say the emotion that experienced in a split second and is many times a negative or scary emotion like sad, worried , fearful is a ______________ emotion.</a:t>
            </a:r>
          </a:p>
          <a:p>
            <a:r>
              <a:rPr lang="en-US" baseline="0" dirty="0" smtClean="0"/>
              <a:t>Or just hide the 5 steps – hunting for answers  - engaging, movement, fun, trusting ….</a:t>
            </a:r>
            <a:endParaRPr lang="en-US" dirty="0"/>
          </a:p>
        </p:txBody>
      </p:sp>
      <p:sp>
        <p:nvSpPr>
          <p:cNvPr id="4" name="Slide Number Placeholder 3"/>
          <p:cNvSpPr>
            <a:spLocks noGrp="1"/>
          </p:cNvSpPr>
          <p:nvPr>
            <p:ph type="sldNum" sz="quarter" idx="10"/>
          </p:nvPr>
        </p:nvSpPr>
        <p:spPr/>
        <p:txBody>
          <a:bodyPr/>
          <a:lstStyle/>
          <a:p>
            <a:fld id="{DF1FCC02-9A3F-0C44-B7B9-7520F5264644}" type="slidenum">
              <a:rPr lang="en-US" smtClean="0"/>
              <a:t>36</a:t>
            </a:fld>
            <a:endParaRPr lang="en-US"/>
          </a:p>
        </p:txBody>
      </p:sp>
    </p:spTree>
    <p:extLst>
      <p:ext uri="{BB962C8B-B14F-4D97-AF65-F5344CB8AC3E}">
        <p14:creationId xmlns:p14="http://schemas.microsoft.com/office/powerpoint/2010/main" val="2134046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=GVWRvVH5gBQ 5 min video on mindfulness – release</a:t>
            </a:r>
            <a:r>
              <a:rPr lang="en-US" baseline="0" dirty="0" smtClean="0"/>
              <a:t> of emotions</a:t>
            </a:r>
          </a:p>
          <a:p>
            <a:endParaRPr lang="en-US" baseline="0" dirty="0" smtClean="0"/>
          </a:p>
          <a:p>
            <a:r>
              <a:rPr lang="en-US" dirty="0" smtClean="0"/>
              <a:t>https://</a:t>
            </a:r>
            <a:r>
              <a:rPr lang="en-US" dirty="0" err="1" smtClean="0"/>
              <a:t>www.youtube.com</a:t>
            </a:r>
            <a:r>
              <a:rPr lang="en-US" dirty="0" smtClean="0"/>
              <a:t>/</a:t>
            </a:r>
            <a:r>
              <a:rPr lang="en-US" dirty="0" err="1" smtClean="0"/>
              <a:t>watch?v</a:t>
            </a:r>
            <a:r>
              <a:rPr lang="en-US" dirty="0" smtClean="0"/>
              <a:t>=S45YDJZLjW8 </a:t>
            </a:r>
            <a:r>
              <a:rPr lang="en-US" dirty="0" err="1" smtClean="0"/>
              <a:t>susan</a:t>
            </a:r>
            <a:r>
              <a:rPr lang="en-US" dirty="0" smtClean="0"/>
              <a:t> </a:t>
            </a:r>
            <a:r>
              <a:rPr lang="en-US" dirty="0" err="1" smtClean="0"/>
              <a:t>davids</a:t>
            </a:r>
            <a:r>
              <a:rPr lang="en-US" dirty="0" smtClean="0"/>
              <a:t> 2 minutes</a:t>
            </a:r>
            <a:endParaRPr lang="en-US" dirty="0"/>
          </a:p>
        </p:txBody>
      </p:sp>
      <p:sp>
        <p:nvSpPr>
          <p:cNvPr id="4" name="Slide Number Placeholder 3"/>
          <p:cNvSpPr>
            <a:spLocks noGrp="1"/>
          </p:cNvSpPr>
          <p:nvPr>
            <p:ph type="sldNum" sz="quarter" idx="10"/>
          </p:nvPr>
        </p:nvSpPr>
        <p:spPr/>
        <p:txBody>
          <a:bodyPr/>
          <a:lstStyle/>
          <a:p>
            <a:fld id="{DF1FCC02-9A3F-0C44-B7B9-7520F5264644}" type="slidenum">
              <a:rPr lang="en-US" smtClean="0"/>
              <a:t>38</a:t>
            </a:fld>
            <a:endParaRPr lang="en-US"/>
          </a:p>
        </p:txBody>
      </p:sp>
    </p:spTree>
    <p:extLst>
      <p:ext uri="{BB962C8B-B14F-4D97-AF65-F5344CB8AC3E}">
        <p14:creationId xmlns:p14="http://schemas.microsoft.com/office/powerpoint/2010/main" val="2152514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=LPe6aP06kZQ – Dr. </a:t>
            </a:r>
            <a:r>
              <a:rPr lang="en-US" dirty="0" err="1" smtClean="0"/>
              <a:t>Gehart</a:t>
            </a:r>
            <a:r>
              <a:rPr lang="en-US" baseline="0" dirty="0" smtClean="0"/>
              <a:t> the chime – making our brains stronger </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39</a:t>
            </a:fld>
            <a:endParaRPr lang="en-US"/>
          </a:p>
        </p:txBody>
      </p:sp>
    </p:spTree>
    <p:extLst>
      <p:ext uri="{BB962C8B-B14F-4D97-AF65-F5344CB8AC3E}">
        <p14:creationId xmlns:p14="http://schemas.microsoft.com/office/powerpoint/2010/main" val="404319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www.calm.com</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40</a:t>
            </a:fld>
            <a:endParaRPr lang="en-US"/>
          </a:p>
        </p:txBody>
      </p:sp>
    </p:spTree>
    <p:extLst>
      <p:ext uri="{BB962C8B-B14F-4D97-AF65-F5344CB8AC3E}">
        <p14:creationId xmlns:p14="http://schemas.microsoft.com/office/powerpoint/2010/main" val="258601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t>
            </a:r>
            <a:r>
              <a:rPr lang="en-US" dirty="0" err="1" smtClean="0"/>
              <a:t>neurotypical</a:t>
            </a:r>
            <a:r>
              <a:rPr lang="en-US" dirty="0" smtClean="0"/>
              <a:t> children want to please and become addicted to the looks on the faces of those adults around them when they do please. If a child has </a:t>
            </a:r>
            <a:r>
              <a:rPr lang="en-US" dirty="0" err="1" smtClean="0"/>
              <a:t>expereinced</a:t>
            </a:r>
            <a:r>
              <a:rPr lang="en-US" dirty="0" smtClean="0"/>
              <a:t> </a:t>
            </a:r>
            <a:r>
              <a:rPr lang="en-US" dirty="0" err="1" smtClean="0"/>
              <a:t>trauam</a:t>
            </a:r>
            <a:r>
              <a:rPr lang="en-US" dirty="0" smtClean="0"/>
              <a:t> or </a:t>
            </a:r>
            <a:r>
              <a:rPr lang="en-US" dirty="0" err="1" smtClean="0"/>
              <a:t>chrnic</a:t>
            </a:r>
            <a:r>
              <a:rPr lang="en-US" dirty="0" smtClean="0"/>
              <a:t> distress then we have changes in the brain – meaning they are not necessarily </a:t>
            </a:r>
            <a:r>
              <a:rPr lang="en-US" dirty="0" err="1" smtClean="0"/>
              <a:t>neurotypical</a:t>
            </a:r>
            <a:r>
              <a:rPr lang="en-US" baseline="0" dirty="0" smtClean="0"/>
              <a:t>  -they can heal and recover – returning to a state of </a:t>
            </a:r>
            <a:r>
              <a:rPr lang="en-US" baseline="0" dirty="0" err="1" smtClean="0"/>
              <a:t>neurotypical</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2</a:t>
            </a:fld>
            <a:endParaRPr lang="en-US"/>
          </a:p>
        </p:txBody>
      </p:sp>
    </p:spTree>
    <p:extLst>
      <p:ext uri="{BB962C8B-B14F-4D97-AF65-F5344CB8AC3E}">
        <p14:creationId xmlns:p14="http://schemas.microsoft.com/office/powerpoint/2010/main" val="132834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the individual is not even angry</a:t>
            </a:r>
            <a:r>
              <a:rPr lang="en-US" baseline="0" dirty="0" smtClean="0"/>
              <a:t> at the person they stuck out at – they are angry in </a:t>
            </a:r>
            <a:r>
              <a:rPr lang="en-US" baseline="0" dirty="0" err="1" smtClean="0"/>
              <a:t>genereal</a:t>
            </a:r>
            <a:r>
              <a:rPr lang="en-US" baseline="0" dirty="0" smtClean="0"/>
              <a:t> – angry about the traumatic event and not understanding why it happened or why it continues to happen – so just angry in general – which is often why they say they don</a:t>
            </a:r>
            <a:r>
              <a:rPr lang="fr-FR" baseline="0" dirty="0" smtClean="0"/>
              <a:t>’</a:t>
            </a:r>
            <a:r>
              <a:rPr lang="en-US" baseline="0" dirty="0" smtClean="0"/>
              <a:t>t know why they hit so and so. </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8</a:t>
            </a:fld>
            <a:endParaRPr lang="en-US"/>
          </a:p>
        </p:txBody>
      </p:sp>
    </p:spTree>
    <p:extLst>
      <p:ext uri="{BB962C8B-B14F-4D97-AF65-F5344CB8AC3E}">
        <p14:creationId xmlns:p14="http://schemas.microsoft.com/office/powerpoint/2010/main" val="230170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hard being at school</a:t>
            </a:r>
            <a:r>
              <a:rPr lang="en-US" baseline="0" dirty="0" smtClean="0"/>
              <a:t> where all of this is on display for peers and for teachers</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10</a:t>
            </a:fld>
            <a:endParaRPr lang="en-US"/>
          </a:p>
        </p:txBody>
      </p:sp>
    </p:spTree>
    <p:extLst>
      <p:ext uri="{BB962C8B-B14F-4D97-AF65-F5344CB8AC3E}">
        <p14:creationId xmlns:p14="http://schemas.microsoft.com/office/powerpoint/2010/main" val="384800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Regualte</a:t>
            </a:r>
            <a:r>
              <a:rPr lang="en-US" dirty="0" smtClean="0"/>
              <a:t> – they can see and feel when you are not regulated – why ? Because typically during their times of trauma or chronic distress there was lots of emotional </a:t>
            </a:r>
            <a:r>
              <a:rPr lang="en-US" dirty="0" err="1" smtClean="0"/>
              <a:t>dysregualtion</a:t>
            </a:r>
            <a:r>
              <a:rPr lang="en-US" dirty="0" smtClean="0"/>
              <a:t>  - so they know it and they can spot it in</a:t>
            </a:r>
            <a:r>
              <a:rPr lang="en-US" baseline="0" dirty="0" smtClean="0"/>
              <a:t> others and then it exacerbates or worsens their current ability to emotionally regulate. Its hard to put yourself together when you are in the presence of someone not being put together  but instead someone is angry, or furious or disgusted ( and often at them) </a:t>
            </a:r>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11</a:t>
            </a:fld>
            <a:endParaRPr lang="en-US"/>
          </a:p>
        </p:txBody>
      </p:sp>
    </p:spTree>
    <p:extLst>
      <p:ext uri="{BB962C8B-B14F-4D97-AF65-F5344CB8AC3E}">
        <p14:creationId xmlns:p14="http://schemas.microsoft.com/office/powerpoint/2010/main" val="71015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alarm system sends a signal to</a:t>
            </a:r>
            <a:r>
              <a:rPr lang="en-US" sz="1800" baseline="0" dirty="0" smtClean="0"/>
              <a:t> </a:t>
            </a:r>
            <a:r>
              <a:rPr lang="en-US" sz="1800" dirty="0" smtClean="0"/>
              <a:t>the rest of your brain and your body</a:t>
            </a:r>
            <a:r>
              <a:rPr lang="en-US" sz="1800" baseline="0" dirty="0" smtClean="0"/>
              <a:t> </a:t>
            </a:r>
            <a:r>
              <a:rPr lang="en-US" sz="1800" dirty="0" smtClean="0"/>
              <a:t>your heart starts racing so the oxygen</a:t>
            </a:r>
            <a:r>
              <a:rPr lang="en-US" sz="1800" baseline="0" dirty="0" smtClean="0"/>
              <a:t> </a:t>
            </a:r>
            <a:r>
              <a:rPr lang="en-US" sz="1800" dirty="0" smtClean="0"/>
              <a:t>is pumped around your body to your</a:t>
            </a:r>
            <a:r>
              <a:rPr lang="en-US" sz="1800" baseline="0" dirty="0" smtClean="0"/>
              <a:t> </a:t>
            </a:r>
            <a:r>
              <a:rPr lang="en-US" sz="1800" dirty="0" smtClean="0"/>
              <a:t>muscles so that you're ready for action</a:t>
            </a:r>
            <a:r>
              <a:rPr lang="en-US" sz="1800" baseline="0" dirty="0" smtClean="0"/>
              <a:t> </a:t>
            </a:r>
            <a:r>
              <a:rPr lang="en-US" sz="1800" dirty="0" smtClean="0"/>
              <a:t>a number of hormones and</a:t>
            </a:r>
            <a:r>
              <a:rPr lang="en-US" sz="1800" baseline="0" dirty="0" smtClean="0"/>
              <a:t> </a:t>
            </a:r>
            <a:r>
              <a:rPr lang="en-US" sz="1800" dirty="0" smtClean="0"/>
              <a:t>neurotransmitters are released such as</a:t>
            </a:r>
            <a:r>
              <a:rPr lang="en-US" sz="1800" baseline="0" dirty="0" smtClean="0"/>
              <a:t> </a:t>
            </a:r>
            <a:r>
              <a:rPr lang="en-US" sz="1800" dirty="0" smtClean="0"/>
              <a:t>cortisol adrenaline and noradrenaline</a:t>
            </a:r>
            <a:r>
              <a:rPr lang="en-US" sz="1800" baseline="0" dirty="0" smtClean="0"/>
              <a:t> </a:t>
            </a:r>
            <a:r>
              <a:rPr lang="en-US" sz="1800" dirty="0" smtClean="0"/>
              <a:t>this is your body's fight flight freeze</a:t>
            </a:r>
            <a:r>
              <a:rPr lang="en-US" sz="1800" baseline="0" dirty="0" smtClean="0"/>
              <a:t> </a:t>
            </a:r>
            <a:r>
              <a:rPr lang="en-US" sz="1800" dirty="0" smtClean="0"/>
              <a:t>response your body has prepared you</a:t>
            </a:r>
            <a:r>
              <a:rPr lang="en-US" sz="1800" baseline="0" dirty="0" smtClean="0"/>
              <a:t> v</a:t>
            </a:r>
            <a:r>
              <a:rPr lang="en-US" sz="1800" dirty="0" smtClean="0"/>
              <a:t>ery quickly  how to respond to</a:t>
            </a:r>
            <a:r>
              <a:rPr lang="en-US" sz="1800" baseline="0" dirty="0" smtClean="0"/>
              <a:t> </a:t>
            </a:r>
            <a:r>
              <a:rPr lang="en-US" sz="1800" dirty="0" smtClean="0"/>
              <a:t>maximize your chance of survival </a:t>
            </a:r>
            <a:endParaRPr lang="en-US" sz="1800" dirty="0"/>
          </a:p>
        </p:txBody>
      </p:sp>
      <p:sp>
        <p:nvSpPr>
          <p:cNvPr id="4" name="Slide Number Placeholder 3"/>
          <p:cNvSpPr>
            <a:spLocks noGrp="1"/>
          </p:cNvSpPr>
          <p:nvPr>
            <p:ph type="sldNum" sz="quarter" idx="10"/>
          </p:nvPr>
        </p:nvSpPr>
        <p:spPr/>
        <p:txBody>
          <a:bodyPr/>
          <a:lstStyle/>
          <a:p>
            <a:fld id="{DF1FCC02-9A3F-0C44-B7B9-7520F5264644}" type="slidenum">
              <a:rPr lang="en-US" smtClean="0"/>
              <a:t>15</a:t>
            </a:fld>
            <a:endParaRPr lang="en-US"/>
          </a:p>
        </p:txBody>
      </p:sp>
    </p:spTree>
    <p:extLst>
      <p:ext uri="{BB962C8B-B14F-4D97-AF65-F5344CB8AC3E}">
        <p14:creationId xmlns:p14="http://schemas.microsoft.com/office/powerpoint/2010/main" val="50038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evidence that </a:t>
            </a:r>
            <a:r>
              <a:rPr lang="en-US" sz="1200" b="1" kern="1200" dirty="0" smtClean="0">
                <a:solidFill>
                  <a:schemeClr val="tx1"/>
                </a:solidFill>
                <a:latin typeface="+mn-lt"/>
                <a:ea typeface="+mn-ea"/>
                <a:cs typeface="+mn-cs"/>
              </a:rPr>
              <a:t>trauma</a:t>
            </a:r>
            <a:r>
              <a:rPr lang="en-US" sz="1200" b="0" kern="1200" dirty="0" smtClean="0">
                <a:solidFill>
                  <a:schemeClr val="tx1"/>
                </a:solidFill>
                <a:latin typeface="+mn-lt"/>
                <a:ea typeface="+mn-ea"/>
                <a:cs typeface="+mn-cs"/>
              </a:rPr>
              <a:t> is stored in the part of the brain called the limbic system (amygdala) , which processes emotions and sensations, but not language or speech. That</a:t>
            </a:r>
            <a:r>
              <a:rPr lang="fr-FR" sz="1200" b="0"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s why part of treatment is </a:t>
            </a:r>
            <a:r>
              <a:rPr lang="en-US" sz="1200" b="0" kern="1200" dirty="0" err="1" smtClean="0">
                <a:solidFill>
                  <a:schemeClr val="tx1"/>
                </a:solidFill>
                <a:latin typeface="+mn-lt"/>
                <a:ea typeface="+mn-ea"/>
                <a:cs typeface="+mn-cs"/>
              </a:rPr>
              <a:t>abou</a:t>
            </a:r>
            <a:r>
              <a:rPr lang="en-US" sz="1200" b="0" kern="1200" baseline="0" dirty="0" smtClean="0">
                <a:solidFill>
                  <a:schemeClr val="tx1"/>
                </a:solidFill>
                <a:latin typeface="+mn-lt"/>
                <a:ea typeface="+mn-ea"/>
                <a:cs typeface="+mn-cs"/>
              </a:rPr>
              <a:t> creating a trauma narrative – putting </a:t>
            </a:r>
            <a:r>
              <a:rPr lang="en-US" sz="1200" b="0" kern="1200" baseline="0" dirty="0" err="1" smtClean="0">
                <a:solidFill>
                  <a:schemeClr val="tx1"/>
                </a:solidFill>
                <a:latin typeface="+mn-lt"/>
                <a:ea typeface="+mn-ea"/>
                <a:cs typeface="+mn-cs"/>
              </a:rPr>
              <a:t>spech</a:t>
            </a:r>
            <a:r>
              <a:rPr lang="en-US" sz="1200" b="0" kern="1200" baseline="0" dirty="0" smtClean="0">
                <a:solidFill>
                  <a:schemeClr val="tx1"/>
                </a:solidFill>
                <a:latin typeface="+mn-lt"/>
                <a:ea typeface="+mn-ea"/>
                <a:cs typeface="+mn-cs"/>
              </a:rPr>
              <a:t> and language to the event in hopes of </a:t>
            </a:r>
            <a:r>
              <a:rPr lang="en-US" sz="1200" b="0" kern="1200" baseline="0" dirty="0" err="1" smtClean="0">
                <a:solidFill>
                  <a:schemeClr val="tx1"/>
                </a:solidFill>
                <a:latin typeface="+mn-lt"/>
                <a:ea typeface="+mn-ea"/>
                <a:cs typeface="+mn-cs"/>
              </a:rPr>
              <a:t>organinzing</a:t>
            </a:r>
            <a:r>
              <a:rPr lang="en-US" sz="1200" b="0" kern="1200" baseline="0" dirty="0" smtClean="0">
                <a:solidFill>
                  <a:schemeClr val="tx1"/>
                </a:solidFill>
                <a:latin typeface="+mn-lt"/>
                <a:ea typeface="+mn-ea"/>
                <a:cs typeface="+mn-cs"/>
              </a:rPr>
              <a:t> it and exiting the </a:t>
            </a:r>
            <a:r>
              <a:rPr lang="en-US" sz="1200" b="0" kern="1200" baseline="0" dirty="0" err="1" smtClean="0">
                <a:solidFill>
                  <a:schemeClr val="tx1"/>
                </a:solidFill>
                <a:latin typeface="+mn-lt"/>
                <a:ea typeface="+mn-ea"/>
                <a:cs typeface="+mn-cs"/>
              </a:rPr>
              <a:t>amgydala</a:t>
            </a:r>
            <a:r>
              <a:rPr lang="en-US" sz="1200" b="0" kern="1200" baseline="0" dirty="0" smtClean="0">
                <a:solidFill>
                  <a:schemeClr val="tx1"/>
                </a:solidFill>
                <a:latin typeface="+mn-lt"/>
                <a:ea typeface="+mn-ea"/>
                <a:cs typeface="+mn-cs"/>
              </a:rPr>
              <a:t>  and placing in the hippocampus.</a:t>
            </a:r>
            <a:endParaRPr lang="en-US" dirty="0"/>
          </a:p>
        </p:txBody>
      </p:sp>
      <p:sp>
        <p:nvSpPr>
          <p:cNvPr id="4" name="Slide Number Placeholder 3"/>
          <p:cNvSpPr>
            <a:spLocks noGrp="1"/>
          </p:cNvSpPr>
          <p:nvPr>
            <p:ph type="sldNum" sz="quarter" idx="10"/>
          </p:nvPr>
        </p:nvSpPr>
        <p:spPr/>
        <p:txBody>
          <a:bodyPr/>
          <a:lstStyle/>
          <a:p>
            <a:fld id="{DF1FCC02-9A3F-0C44-B7B9-7520F5264644}" type="slidenum">
              <a:rPr lang="en-US" smtClean="0"/>
              <a:t>18</a:t>
            </a:fld>
            <a:endParaRPr lang="en-US"/>
          </a:p>
        </p:txBody>
      </p:sp>
    </p:spTree>
    <p:extLst>
      <p:ext uri="{BB962C8B-B14F-4D97-AF65-F5344CB8AC3E}">
        <p14:creationId xmlns:p14="http://schemas.microsoft.com/office/powerpoint/2010/main" val="365151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Overactive stress hormones can alter neural connections. When neural connections are altered, hypersensitivity to danger cues can emerge and spontaneously trigger automatic fear responses. The resulting condition can cause children later to misinterpret visual cues, in addition to experience depression, </a:t>
            </a:r>
            <a:r>
              <a:rPr lang="en-US" sz="1200" kern="1200" dirty="0" err="1" smtClean="0">
                <a:solidFill>
                  <a:schemeClr val="tx1"/>
                </a:solidFill>
                <a:effectLst/>
                <a:latin typeface="+mn-lt"/>
                <a:ea typeface="+mn-ea"/>
                <a:cs typeface="+mn-cs"/>
              </a:rPr>
              <a:t>hyperanxiety</a:t>
            </a:r>
            <a:r>
              <a:rPr lang="en-US" sz="1200" kern="1200" dirty="0" smtClean="0">
                <a:solidFill>
                  <a:schemeClr val="tx1"/>
                </a:solidFill>
                <a:effectLst/>
                <a:latin typeface="+mn-lt"/>
                <a:ea typeface="+mn-ea"/>
                <a:cs typeface="+mn-cs"/>
              </a:rPr>
              <a:t>, attention deficit and aggression.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3EAD46A-9AB7-5B46-9DB0-EC119245B61F}" type="slidenum">
              <a:rPr lang="en-US" smtClean="0"/>
              <a:t>19</a:t>
            </a:fld>
            <a:endParaRPr lang="en-US"/>
          </a:p>
        </p:txBody>
      </p:sp>
    </p:spTree>
    <p:extLst>
      <p:ext uri="{BB962C8B-B14F-4D97-AF65-F5344CB8AC3E}">
        <p14:creationId xmlns:p14="http://schemas.microsoft.com/office/powerpoint/2010/main" val="413601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Horowitz originally proposed (1978) that the repetitious replaying of the painful memories actually functions to modify</a:t>
            </a:r>
            <a:r>
              <a:rPr lang="en-US" baseline="0" dirty="0" smtClean="0"/>
              <a:t> the emotional response to the trauma resulting in a gradual increase in tolerance for traumatic content. Most people actually heal by integration and acceptance of the traumatic experience through this repetition, unfortunately others develop the persistent patterns of hyper arousal and avoidance (known as PTSD). In these individuals the traumatic memory does not become accepted as part of their past. </a:t>
            </a:r>
            <a:endParaRPr lang="en-US" dirty="0"/>
          </a:p>
        </p:txBody>
      </p:sp>
      <p:sp>
        <p:nvSpPr>
          <p:cNvPr id="4" name="Slide Number Placeholder 3"/>
          <p:cNvSpPr>
            <a:spLocks noGrp="1"/>
          </p:cNvSpPr>
          <p:nvPr>
            <p:ph type="sldNum" sz="quarter" idx="10"/>
          </p:nvPr>
        </p:nvSpPr>
        <p:spPr/>
        <p:txBody>
          <a:bodyPr/>
          <a:lstStyle/>
          <a:p>
            <a:fld id="{DF1FCC02-9A3F-0C44-B7B9-7520F5264644}" type="slidenum">
              <a:rPr lang="en-US" smtClean="0"/>
              <a:t>20</a:t>
            </a:fld>
            <a:endParaRPr lang="en-US"/>
          </a:p>
        </p:txBody>
      </p:sp>
    </p:spTree>
    <p:extLst>
      <p:ext uri="{BB962C8B-B14F-4D97-AF65-F5344CB8AC3E}">
        <p14:creationId xmlns:p14="http://schemas.microsoft.com/office/powerpoint/2010/main" val="249734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A2BDC-8498-8544-93B9-AEAEDACC4077}"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43479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508FE-9FB1-8C44-9F03-B25755DB308C}"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5051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464F3-2AF5-BF4A-AD63-6684AFE19801}"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385837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3618B-4FB0-EE4F-A241-F9514A31E90B}"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87385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5143C-B63C-4347-A93F-FAF8E4707F86}" type="datetime1">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361696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890D8-C6B7-B649-B5BD-A4F219BBFB97}"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159443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01CF7-70A3-E842-8849-396E1A93FA7C}" type="datetime1">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332081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EA699E-89DB-A14E-BC36-CF306808C54E}" type="datetime1">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197583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60947-169B-C04F-80B2-388763689748}" type="datetime1">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329114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B87C7-B594-5343-8353-FC1B3D3D03DD}"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6949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2FCF4-B2BC-7942-B7C1-BD94A80BF525}" type="datetime1">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58EF7-F72E-7D49-9196-8BD2E8AA09DB}" type="slidenum">
              <a:rPr lang="en-US" smtClean="0"/>
              <a:t>‹#›</a:t>
            </a:fld>
            <a:endParaRPr lang="en-US"/>
          </a:p>
        </p:txBody>
      </p:sp>
    </p:spTree>
    <p:extLst>
      <p:ext uri="{BB962C8B-B14F-4D97-AF65-F5344CB8AC3E}">
        <p14:creationId xmlns:p14="http://schemas.microsoft.com/office/powerpoint/2010/main" val="198577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C68B6-315C-354F-89F6-AEF2B3BE2CB7}" type="datetime1">
              <a:rPr lang="en-US" smtClean="0"/>
              <a:t>10/3/2018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58EF7-F72E-7D49-9196-8BD2E8AA09DB}" type="slidenum">
              <a:rPr lang="en-US" smtClean="0"/>
              <a:t>‹#›</a:t>
            </a:fld>
            <a:endParaRPr lang="en-US"/>
          </a:p>
        </p:txBody>
      </p:sp>
    </p:spTree>
    <p:extLst>
      <p:ext uri="{BB962C8B-B14F-4D97-AF65-F5344CB8AC3E}">
        <p14:creationId xmlns:p14="http://schemas.microsoft.com/office/powerpoint/2010/main" val="136216072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9077"/>
            <a:ext cx="7772400" cy="2291373"/>
          </a:xfrm>
        </p:spPr>
        <p:txBody>
          <a:bodyPr>
            <a:normAutofit/>
          </a:bodyPr>
          <a:lstStyle/>
          <a:p>
            <a:r>
              <a:rPr lang="en-US" dirty="0" smtClean="0"/>
              <a:t>Trauma Informed Practices: Achieving that state of           </a:t>
            </a:r>
            <a:r>
              <a:rPr lang="en-US" i="1" dirty="0" smtClean="0"/>
              <a:t>“attentive calmness”</a:t>
            </a:r>
            <a:endParaRPr lang="en-US" i="1" dirty="0"/>
          </a:p>
        </p:txBody>
      </p:sp>
      <p:sp>
        <p:nvSpPr>
          <p:cNvPr id="3" name="Subtitle 2"/>
          <p:cNvSpPr>
            <a:spLocks noGrp="1"/>
          </p:cNvSpPr>
          <p:nvPr>
            <p:ph type="subTitle" idx="1"/>
          </p:nvPr>
        </p:nvSpPr>
        <p:spPr>
          <a:xfrm>
            <a:off x="1371600" y="4767384"/>
            <a:ext cx="6400800" cy="871415"/>
          </a:xfrm>
        </p:spPr>
        <p:txBody>
          <a:bodyPr/>
          <a:lstStyle/>
          <a:p>
            <a:r>
              <a:rPr lang="en-US" dirty="0" smtClean="0"/>
              <a:t>Jennifer Johnson, MSW, LCSW</a:t>
            </a:r>
            <a:endParaRPr lang="en-US" dirty="0"/>
          </a:p>
        </p:txBody>
      </p:sp>
      <p:sp>
        <p:nvSpPr>
          <p:cNvPr id="4" name="Slide Number Placeholder 3"/>
          <p:cNvSpPr>
            <a:spLocks noGrp="1"/>
          </p:cNvSpPr>
          <p:nvPr>
            <p:ph type="sldNum" sz="quarter" idx="12"/>
          </p:nvPr>
        </p:nvSpPr>
        <p:spPr/>
        <p:txBody>
          <a:bodyPr/>
          <a:lstStyle/>
          <a:p>
            <a:fld id="{A9558EF7-F72E-7D49-9196-8BD2E8AA09DB}" type="slidenum">
              <a:rPr lang="en-US" smtClean="0"/>
              <a:t>1</a:t>
            </a:fld>
            <a:endParaRPr lang="en-US"/>
          </a:p>
        </p:txBody>
      </p:sp>
    </p:spTree>
    <p:extLst>
      <p:ext uri="{BB962C8B-B14F-4D97-AF65-F5344CB8AC3E}">
        <p14:creationId xmlns:p14="http://schemas.microsoft.com/office/powerpoint/2010/main" val="4232913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184150"/>
          </a:xfrm>
        </p:spPr>
        <p:txBody>
          <a:bodyPr>
            <a:normAutofit fontScale="90000"/>
          </a:bodyPr>
          <a:lstStyle/>
          <a:p>
            <a:endParaRPr lang="en-US" dirty="0"/>
          </a:p>
        </p:txBody>
      </p:sp>
      <p:pic>
        <p:nvPicPr>
          <p:cNvPr id="7" name="Content Placeholder 6" descr="shame.jpg"/>
          <p:cNvPicPr>
            <a:picLocks noGrp="1" noChangeAspect="1"/>
          </p:cNvPicPr>
          <p:nvPr>
            <p:ph idx="1"/>
          </p:nvPr>
        </p:nvPicPr>
        <p:blipFill>
          <a:blip r:embed="rId3">
            <a:extLst>
              <a:ext uri="{28A0092B-C50C-407E-A947-70E740481C1C}">
                <a14:useLocalDpi xmlns:a14="http://schemas.microsoft.com/office/drawing/2010/main" val="0"/>
              </a:ext>
            </a:extLst>
          </a:blip>
          <a:srcRect t="9422" b="9422"/>
          <a:stretch>
            <a:fillRect/>
          </a:stretch>
        </p:blipFill>
        <p:spPr/>
      </p:pic>
      <p:sp>
        <p:nvSpPr>
          <p:cNvPr id="6" name="Text Placeholder 5"/>
          <p:cNvSpPr>
            <a:spLocks noGrp="1"/>
          </p:cNvSpPr>
          <p:nvPr>
            <p:ph type="body" sz="half" idx="2"/>
          </p:nvPr>
        </p:nvSpPr>
        <p:spPr>
          <a:xfrm>
            <a:off x="457200" y="1642533"/>
            <a:ext cx="3008313" cy="4483630"/>
          </a:xfrm>
        </p:spPr>
        <p:txBody>
          <a:bodyPr>
            <a:normAutofit/>
          </a:bodyPr>
          <a:lstStyle/>
          <a:p>
            <a:pPr algn="ctr"/>
            <a:r>
              <a:rPr lang="en-US" sz="3200" dirty="0"/>
              <a:t>Self-concept can change due to trauma. There may be issues with shame, guilt, body image and self-worth. </a:t>
            </a:r>
          </a:p>
          <a:p>
            <a:pPr algn="ctr"/>
            <a:endParaRPr lang="en-US" sz="3200" dirty="0"/>
          </a:p>
        </p:txBody>
      </p:sp>
      <p:sp>
        <p:nvSpPr>
          <p:cNvPr id="2" name="Slide Number Placeholder 1"/>
          <p:cNvSpPr>
            <a:spLocks noGrp="1"/>
          </p:cNvSpPr>
          <p:nvPr>
            <p:ph type="sldNum" sz="quarter" idx="12"/>
          </p:nvPr>
        </p:nvSpPr>
        <p:spPr/>
        <p:txBody>
          <a:bodyPr/>
          <a:lstStyle/>
          <a:p>
            <a:fld id="{A9558EF7-F72E-7D49-9196-8BD2E8AA09DB}" type="slidenum">
              <a:rPr lang="en-US" smtClean="0"/>
              <a:t>10</a:t>
            </a:fld>
            <a:endParaRPr lang="en-US"/>
          </a:p>
        </p:txBody>
      </p:sp>
    </p:spTree>
    <p:extLst>
      <p:ext uri="{BB962C8B-B14F-4D97-AF65-F5344CB8AC3E}">
        <p14:creationId xmlns:p14="http://schemas.microsoft.com/office/powerpoint/2010/main" val="1195169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201083"/>
          </a:xfrm>
        </p:spPr>
        <p:txBody>
          <a:bodyPr>
            <a:normAutofit fontScale="90000"/>
          </a:bodyPr>
          <a:lstStyle/>
          <a:p>
            <a:endParaRPr lang="en-US" dirty="0"/>
          </a:p>
        </p:txBody>
      </p:sp>
      <p:pic>
        <p:nvPicPr>
          <p:cNvPr id="7" name="Content Placeholder 6" descr="bp.jpg"/>
          <p:cNvPicPr>
            <a:picLocks noGrp="1" noChangeAspect="1"/>
          </p:cNvPicPr>
          <p:nvPr>
            <p:ph idx="1"/>
          </p:nvPr>
        </p:nvPicPr>
        <p:blipFill>
          <a:blip r:embed="rId3">
            <a:extLst>
              <a:ext uri="{28A0092B-C50C-407E-A947-70E740481C1C}">
                <a14:useLocalDpi xmlns:a14="http://schemas.microsoft.com/office/drawing/2010/main" val="0"/>
              </a:ext>
            </a:extLst>
          </a:blip>
          <a:srcRect t="-26434" b="-26434"/>
          <a:stretch>
            <a:fillRect/>
          </a:stretch>
        </p:blipFill>
        <p:spPr/>
      </p:pic>
      <p:sp>
        <p:nvSpPr>
          <p:cNvPr id="6" name="Text Placeholder 5"/>
          <p:cNvSpPr>
            <a:spLocks noGrp="1"/>
          </p:cNvSpPr>
          <p:nvPr>
            <p:ph type="body" sz="half" idx="2"/>
          </p:nvPr>
        </p:nvSpPr>
        <p:spPr>
          <a:xfrm>
            <a:off x="457200" y="626534"/>
            <a:ext cx="3008313" cy="5499630"/>
          </a:xfrm>
        </p:spPr>
        <p:txBody>
          <a:bodyPr>
            <a:noAutofit/>
          </a:bodyPr>
          <a:lstStyle/>
          <a:p>
            <a:pPr algn="ctr"/>
            <a:r>
              <a:rPr lang="en-US" sz="2600" dirty="0"/>
              <a:t>Emotional regulation can be affected. Children may become withdrawn, anxious or depressed. </a:t>
            </a:r>
            <a:endParaRPr lang="en-US" sz="2600" dirty="0" smtClean="0"/>
          </a:p>
          <a:p>
            <a:pPr algn="ctr"/>
            <a:r>
              <a:rPr lang="en-US" sz="2600" dirty="0" smtClean="0"/>
              <a:t>Children </a:t>
            </a:r>
            <a:r>
              <a:rPr lang="en-US" sz="2600" dirty="0"/>
              <a:t>may fail to recognize their feelings and be </a:t>
            </a:r>
            <a:r>
              <a:rPr lang="en-US" sz="2600" dirty="0" smtClean="0"/>
              <a:t>unable </a:t>
            </a:r>
            <a:r>
              <a:rPr lang="en-US" sz="2600" dirty="0"/>
              <a:t>to adjust them appropriately. </a:t>
            </a:r>
            <a:r>
              <a:rPr lang="en-US" sz="2600" dirty="0" smtClean="0"/>
              <a:t> </a:t>
            </a:r>
            <a:endParaRPr lang="en-US" sz="2600" dirty="0"/>
          </a:p>
          <a:p>
            <a:pPr algn="ctr"/>
            <a:endParaRPr lang="en-US" sz="2600" dirty="0"/>
          </a:p>
        </p:txBody>
      </p:sp>
      <p:sp>
        <p:nvSpPr>
          <p:cNvPr id="2" name="Slide Number Placeholder 1"/>
          <p:cNvSpPr>
            <a:spLocks noGrp="1"/>
          </p:cNvSpPr>
          <p:nvPr>
            <p:ph type="sldNum" sz="quarter" idx="12"/>
          </p:nvPr>
        </p:nvSpPr>
        <p:spPr/>
        <p:txBody>
          <a:bodyPr/>
          <a:lstStyle/>
          <a:p>
            <a:fld id="{A9558EF7-F72E-7D49-9196-8BD2E8AA09DB}" type="slidenum">
              <a:rPr lang="en-US" smtClean="0"/>
              <a:t>11</a:t>
            </a:fld>
            <a:endParaRPr lang="en-US"/>
          </a:p>
        </p:txBody>
      </p:sp>
    </p:spTree>
    <p:extLst>
      <p:ext uri="{BB962C8B-B14F-4D97-AF65-F5344CB8AC3E}">
        <p14:creationId xmlns:p14="http://schemas.microsoft.com/office/powerpoint/2010/main" val="140668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Neurobiology Review </a:t>
            </a:r>
            <a:endParaRPr lang="en-US" dirty="0"/>
          </a:p>
        </p:txBody>
      </p:sp>
      <p:pic>
        <p:nvPicPr>
          <p:cNvPr id="4" name="Content Placeholder 3" descr="brain-human.jpg"/>
          <p:cNvPicPr>
            <a:picLocks noGrp="1" noChangeAspect="1"/>
          </p:cNvPicPr>
          <p:nvPr>
            <p:ph idx="1"/>
          </p:nvPr>
        </p:nvPicPr>
        <p:blipFill>
          <a:blip r:embed="rId2">
            <a:extLst>
              <a:ext uri="{28A0092B-C50C-407E-A947-70E740481C1C}">
                <a14:useLocalDpi xmlns:a14="http://schemas.microsoft.com/office/drawing/2010/main" val="0"/>
              </a:ext>
            </a:extLst>
          </a:blip>
          <a:srcRect l="-1177" r="-1177"/>
          <a:stretch>
            <a:fillRect/>
          </a:stretch>
        </p:blipFill>
        <p:spPr/>
      </p:pic>
      <p:sp>
        <p:nvSpPr>
          <p:cNvPr id="3" name="Slide Number Placeholder 2"/>
          <p:cNvSpPr>
            <a:spLocks noGrp="1"/>
          </p:cNvSpPr>
          <p:nvPr>
            <p:ph type="sldNum" sz="quarter" idx="12"/>
          </p:nvPr>
        </p:nvSpPr>
        <p:spPr/>
        <p:txBody>
          <a:bodyPr/>
          <a:lstStyle/>
          <a:p>
            <a:fld id="{A9558EF7-F72E-7D49-9196-8BD2E8AA09DB}" type="slidenum">
              <a:rPr lang="en-US" smtClean="0"/>
              <a:t>12</a:t>
            </a:fld>
            <a:endParaRPr lang="en-US"/>
          </a:p>
        </p:txBody>
      </p:sp>
    </p:spTree>
    <p:extLst>
      <p:ext uri="{BB962C8B-B14F-4D97-AF65-F5344CB8AC3E}">
        <p14:creationId xmlns:p14="http://schemas.microsoft.com/office/powerpoint/2010/main" val="404537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pic>
        <p:nvPicPr>
          <p:cNvPr id="4" name="Content Placeholder 3" descr="brain-processing.jpg"/>
          <p:cNvPicPr>
            <a:picLocks noGrp="1" noChangeAspect="1"/>
          </p:cNvPicPr>
          <p:nvPr>
            <p:ph idx="1"/>
          </p:nvPr>
        </p:nvPicPr>
        <p:blipFill>
          <a:blip r:embed="rId2">
            <a:extLst>
              <a:ext uri="{28A0092B-C50C-407E-A947-70E740481C1C}">
                <a14:useLocalDpi xmlns:a14="http://schemas.microsoft.com/office/drawing/2010/main" val="0"/>
              </a:ext>
            </a:extLst>
          </a:blip>
          <a:srcRect t="-957" b="-957"/>
          <a:stretch>
            <a:fillRect/>
          </a:stretch>
        </p:blipFill>
        <p:spPr>
          <a:xfrm>
            <a:off x="457200" y="592667"/>
            <a:ext cx="8229600" cy="5977465"/>
          </a:xfrm>
        </p:spPr>
      </p:pic>
      <p:sp>
        <p:nvSpPr>
          <p:cNvPr id="3" name="Slide Number Placeholder 2"/>
          <p:cNvSpPr>
            <a:spLocks noGrp="1"/>
          </p:cNvSpPr>
          <p:nvPr>
            <p:ph type="sldNum" sz="quarter" idx="12"/>
          </p:nvPr>
        </p:nvSpPr>
        <p:spPr/>
        <p:txBody>
          <a:bodyPr/>
          <a:lstStyle/>
          <a:p>
            <a:fld id="{A9558EF7-F72E-7D49-9196-8BD2E8AA09DB}" type="slidenum">
              <a:rPr lang="en-US" smtClean="0"/>
              <a:t>13</a:t>
            </a:fld>
            <a:endParaRPr lang="en-US"/>
          </a:p>
        </p:txBody>
      </p:sp>
    </p:spTree>
    <p:extLst>
      <p:ext uri="{BB962C8B-B14F-4D97-AF65-F5344CB8AC3E}">
        <p14:creationId xmlns:p14="http://schemas.microsoft.com/office/powerpoint/2010/main" val="220869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Hand </a:t>
            </a:r>
            <a:r>
              <a:rPr lang="en-US" sz="4000" dirty="0" smtClean="0"/>
              <a:t>Model of the Brain</a:t>
            </a:r>
            <a:r>
              <a:rPr lang="en-US" sz="4000" dirty="0"/>
              <a:t/>
            </a:r>
            <a:br>
              <a:rPr lang="en-US" sz="4000" dirty="0"/>
            </a:br>
            <a:r>
              <a:rPr lang="en-US" sz="2000" dirty="0"/>
              <a:t>https://</a:t>
            </a:r>
            <a:r>
              <a:rPr lang="en-US" sz="2000" dirty="0" err="1"/>
              <a:t>www.youtube.com</a:t>
            </a:r>
            <a:r>
              <a:rPr lang="en-US" sz="2000" dirty="0"/>
              <a:t>/</a:t>
            </a:r>
            <a:r>
              <a:rPr lang="en-US" sz="2000" dirty="0" err="1"/>
              <a:t>watch?v</a:t>
            </a:r>
            <a:r>
              <a:rPr lang="en-US" sz="2000" dirty="0"/>
              <a:t>=qFTljLo1bK8&amp;list=PL2dmmhXX2Y9tc7de6eGovuNWfj8m37X_E&amp;index=3</a:t>
            </a:r>
          </a:p>
        </p:txBody>
      </p:sp>
      <p:pic>
        <p:nvPicPr>
          <p:cNvPr id="4" name="Content Placeholder 3" descr="Flip+the+Lid+(Hand+Model+of+the+Brain).jpg"/>
          <p:cNvPicPr>
            <a:picLocks noGrp="1" noChangeAspect="1"/>
          </p:cNvPicPr>
          <p:nvPr>
            <p:ph idx="1"/>
          </p:nvPr>
        </p:nvPicPr>
        <p:blipFill>
          <a:blip r:embed="rId2">
            <a:extLst>
              <a:ext uri="{28A0092B-C50C-407E-A947-70E740481C1C}">
                <a14:useLocalDpi xmlns:a14="http://schemas.microsoft.com/office/drawing/2010/main" val="0"/>
              </a:ext>
            </a:extLst>
          </a:blip>
          <a:srcRect t="1153" b="1153"/>
          <a:stretch>
            <a:fillRect/>
          </a:stretch>
        </p:blipFill>
        <p:spPr/>
      </p:pic>
      <p:sp>
        <p:nvSpPr>
          <p:cNvPr id="5" name="Slide Number Placeholder 4"/>
          <p:cNvSpPr>
            <a:spLocks noGrp="1"/>
          </p:cNvSpPr>
          <p:nvPr>
            <p:ph type="sldNum" sz="quarter" idx="12"/>
          </p:nvPr>
        </p:nvSpPr>
        <p:spPr/>
        <p:txBody>
          <a:bodyPr/>
          <a:lstStyle/>
          <a:p>
            <a:fld id="{A9558EF7-F72E-7D49-9196-8BD2E8AA09DB}" type="slidenum">
              <a:rPr lang="en-US" smtClean="0"/>
              <a:t>14</a:t>
            </a:fld>
            <a:endParaRPr lang="en-US"/>
          </a:p>
        </p:txBody>
      </p:sp>
    </p:spTree>
    <p:extLst>
      <p:ext uri="{BB962C8B-B14F-4D97-AF65-F5344CB8AC3E}">
        <p14:creationId xmlns:p14="http://schemas.microsoft.com/office/powerpoint/2010/main" val="1713050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Amygdala sets the alarm off for:</a:t>
            </a:r>
            <a:endParaRPr lang="en-US" dirty="0"/>
          </a:p>
        </p:txBody>
      </p:sp>
      <p:pic>
        <p:nvPicPr>
          <p:cNvPr id="4" name="Content Placeholder 3" descr="fff.png"/>
          <p:cNvPicPr>
            <a:picLocks noGrp="1" noChangeAspect="1"/>
          </p:cNvPicPr>
          <p:nvPr>
            <p:ph idx="1"/>
          </p:nvPr>
        </p:nvPicPr>
        <p:blipFill>
          <a:blip r:embed="rId3">
            <a:extLst>
              <a:ext uri="{28A0092B-C50C-407E-A947-70E740481C1C}">
                <a14:useLocalDpi xmlns:a14="http://schemas.microsoft.com/office/drawing/2010/main" val="0"/>
              </a:ext>
            </a:extLst>
          </a:blip>
          <a:srcRect l="-13747" r="-13747"/>
          <a:stretch>
            <a:fillRect/>
          </a:stretch>
        </p:blipFill>
        <p:spPr/>
      </p:pic>
      <p:sp>
        <p:nvSpPr>
          <p:cNvPr id="3" name="Slide Number Placeholder 2"/>
          <p:cNvSpPr>
            <a:spLocks noGrp="1"/>
          </p:cNvSpPr>
          <p:nvPr>
            <p:ph type="sldNum" sz="quarter" idx="12"/>
          </p:nvPr>
        </p:nvSpPr>
        <p:spPr/>
        <p:txBody>
          <a:bodyPr/>
          <a:lstStyle/>
          <a:p>
            <a:fld id="{A9558EF7-F72E-7D49-9196-8BD2E8AA09DB}" type="slidenum">
              <a:rPr lang="en-US" smtClean="0"/>
              <a:t>15</a:t>
            </a:fld>
            <a:endParaRPr lang="en-US"/>
          </a:p>
        </p:txBody>
      </p:sp>
    </p:spTree>
    <p:extLst>
      <p:ext uri="{BB962C8B-B14F-4D97-AF65-F5344CB8AC3E}">
        <p14:creationId xmlns:p14="http://schemas.microsoft.com/office/powerpoint/2010/main" val="2258028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365067" cy="810683"/>
          </a:xfrm>
        </p:spPr>
        <p:txBody>
          <a:bodyPr>
            <a:normAutofit/>
          </a:bodyPr>
          <a:lstStyle/>
          <a:p>
            <a:pPr algn="ctr"/>
            <a:r>
              <a:rPr lang="en-US" sz="4400" dirty="0" smtClean="0"/>
              <a:t>Hippocampus</a:t>
            </a:r>
            <a:endParaRPr lang="en-US" sz="4400" dirty="0"/>
          </a:p>
        </p:txBody>
      </p:sp>
      <p:pic>
        <p:nvPicPr>
          <p:cNvPr id="7" name="Content Placeholder 6" descr="raseone-file-cabinet-PdhyzB-clipart.png"/>
          <p:cNvPicPr>
            <a:picLocks noGrp="1" noChangeAspect="1"/>
          </p:cNvPicPr>
          <p:nvPr>
            <p:ph idx="1"/>
          </p:nvPr>
        </p:nvPicPr>
        <p:blipFill>
          <a:blip r:embed="rId2">
            <a:extLst>
              <a:ext uri="{28A0092B-C50C-407E-A947-70E740481C1C}">
                <a14:useLocalDpi xmlns:a14="http://schemas.microsoft.com/office/drawing/2010/main" val="0"/>
              </a:ext>
            </a:extLst>
          </a:blip>
          <a:srcRect t="-6472" b="-6472"/>
          <a:stretch>
            <a:fillRect/>
          </a:stretch>
        </p:blipFill>
        <p:spPr>
          <a:xfrm>
            <a:off x="3575050" y="1435100"/>
            <a:ext cx="5111750" cy="4691063"/>
          </a:xfrm>
        </p:spPr>
      </p:pic>
      <p:sp>
        <p:nvSpPr>
          <p:cNvPr id="6" name="Text Placeholder 5"/>
          <p:cNvSpPr>
            <a:spLocks noGrp="1"/>
          </p:cNvSpPr>
          <p:nvPr>
            <p:ph type="body" sz="half" idx="2"/>
          </p:nvPr>
        </p:nvSpPr>
        <p:spPr>
          <a:xfrm>
            <a:off x="457200" y="1083734"/>
            <a:ext cx="3008313" cy="5571066"/>
          </a:xfrm>
        </p:spPr>
        <p:txBody>
          <a:bodyPr>
            <a:noAutofit/>
          </a:bodyPr>
          <a:lstStyle/>
          <a:p>
            <a:pPr algn="ctr"/>
            <a:r>
              <a:rPr lang="en-US" sz="1800" dirty="0" smtClean="0"/>
              <a:t>normal memories are stored</a:t>
            </a:r>
            <a:endParaRPr lang="en-US" sz="1800" dirty="0"/>
          </a:p>
          <a:p>
            <a:pPr algn="ctr"/>
            <a:r>
              <a:rPr lang="en-US" sz="1800" dirty="0" smtClean="0"/>
              <a:t> </a:t>
            </a:r>
            <a:r>
              <a:rPr lang="en-US" sz="1800" dirty="0"/>
              <a:t>generally </a:t>
            </a:r>
            <a:r>
              <a:rPr lang="en-US" sz="1800" dirty="0" smtClean="0"/>
              <a:t>organized, categorized </a:t>
            </a:r>
            <a:r>
              <a:rPr lang="en-US" sz="1800" dirty="0"/>
              <a:t>and </a:t>
            </a:r>
            <a:r>
              <a:rPr lang="en-US" sz="1800" dirty="0" smtClean="0"/>
              <a:t>sequential</a:t>
            </a:r>
          </a:p>
          <a:p>
            <a:pPr algn="ctr"/>
            <a:r>
              <a:rPr lang="en-US" sz="1800" dirty="0"/>
              <a:t>verbally </a:t>
            </a:r>
            <a:r>
              <a:rPr lang="en-US" sz="1800" dirty="0" smtClean="0"/>
              <a:t>accessible</a:t>
            </a:r>
          </a:p>
          <a:p>
            <a:pPr algn="ctr"/>
            <a:r>
              <a:rPr lang="en-US" sz="1800" dirty="0"/>
              <a:t>c</a:t>
            </a:r>
            <a:r>
              <a:rPr lang="en-US" sz="1800" dirty="0" smtClean="0"/>
              <a:t>ontrol over </a:t>
            </a:r>
            <a:r>
              <a:rPr lang="en-US" sz="1800" dirty="0"/>
              <a:t>the retrieval of these memories </a:t>
            </a:r>
            <a:endParaRPr lang="en-US" sz="1800" dirty="0" smtClean="0"/>
          </a:p>
          <a:p>
            <a:pPr algn="ctr"/>
            <a:r>
              <a:rPr lang="en-US" sz="1800" dirty="0"/>
              <a:t>t</a:t>
            </a:r>
            <a:r>
              <a:rPr lang="en-US" sz="1800" dirty="0" smtClean="0"/>
              <a:t>ime-tagged – know when they happened</a:t>
            </a:r>
            <a:endParaRPr lang="en-US" sz="1800" dirty="0"/>
          </a:p>
          <a:p>
            <a:pPr algn="ctr"/>
            <a:r>
              <a:rPr lang="en-US" sz="1800" dirty="0" smtClean="0"/>
              <a:t> </a:t>
            </a:r>
            <a:r>
              <a:rPr lang="en-US" sz="1800" dirty="0"/>
              <a:t>can be updated by new </a:t>
            </a:r>
            <a:r>
              <a:rPr lang="en-US" sz="1800" dirty="0" smtClean="0"/>
              <a:t>information</a:t>
            </a:r>
          </a:p>
          <a:p>
            <a:pPr algn="ctr"/>
            <a:r>
              <a:rPr lang="en-US" sz="1800" dirty="0"/>
              <a:t>c</a:t>
            </a:r>
            <a:r>
              <a:rPr lang="en-US" sz="1800" dirty="0" smtClean="0"/>
              <a:t>onnected to a number of higher function brain regions - involved </a:t>
            </a:r>
            <a:r>
              <a:rPr lang="en-US" sz="1800" dirty="0"/>
              <a:t>in regulating </a:t>
            </a:r>
            <a:r>
              <a:rPr lang="en-US" sz="1800" dirty="0" smtClean="0"/>
              <a:t>emotions, language and </a:t>
            </a:r>
            <a:r>
              <a:rPr lang="en-US" sz="1800" dirty="0"/>
              <a:t>abstract </a:t>
            </a:r>
            <a:r>
              <a:rPr lang="en-US" sz="1800" dirty="0" smtClean="0"/>
              <a:t>thought</a:t>
            </a:r>
          </a:p>
          <a:p>
            <a:pPr algn="ctr"/>
            <a:r>
              <a:rPr lang="en-US" sz="1800" dirty="0" smtClean="0"/>
              <a:t>Hippocampus helps </a:t>
            </a:r>
            <a:r>
              <a:rPr lang="en-US" sz="1800" dirty="0"/>
              <a:t>you to </a:t>
            </a:r>
            <a:r>
              <a:rPr lang="en-US" sz="1800" dirty="0" smtClean="0"/>
              <a:t>process,  interpret </a:t>
            </a:r>
            <a:r>
              <a:rPr lang="en-US" sz="1800" dirty="0"/>
              <a:t>and contextualize information</a:t>
            </a:r>
          </a:p>
          <a:p>
            <a:pPr algn="ctr"/>
            <a:endParaRPr lang="en-US" sz="1800" dirty="0" smtClean="0"/>
          </a:p>
          <a:p>
            <a:pPr algn="ctr"/>
            <a:endParaRPr lang="en-US" sz="1800" dirty="0"/>
          </a:p>
        </p:txBody>
      </p:sp>
      <p:sp>
        <p:nvSpPr>
          <p:cNvPr id="2" name="Slide Number Placeholder 1"/>
          <p:cNvSpPr>
            <a:spLocks noGrp="1"/>
          </p:cNvSpPr>
          <p:nvPr>
            <p:ph type="sldNum" sz="quarter" idx="12"/>
          </p:nvPr>
        </p:nvSpPr>
        <p:spPr/>
        <p:txBody>
          <a:bodyPr/>
          <a:lstStyle/>
          <a:p>
            <a:fld id="{A9558EF7-F72E-7D49-9196-8BD2E8AA09DB}" type="slidenum">
              <a:rPr lang="en-US" smtClean="0"/>
              <a:t>16</a:t>
            </a:fld>
            <a:endParaRPr lang="en-US"/>
          </a:p>
        </p:txBody>
      </p:sp>
    </p:spTree>
    <p:extLst>
      <p:ext uri="{BB962C8B-B14F-4D97-AF65-F5344CB8AC3E}">
        <p14:creationId xmlns:p14="http://schemas.microsoft.com/office/powerpoint/2010/main" val="24553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smtClean="0"/>
              <a:t>During times of extreme trauma</a:t>
            </a:r>
            <a:endParaRPr lang="en-US" sz="3200" dirty="0"/>
          </a:p>
        </p:txBody>
      </p:sp>
      <p:pic>
        <p:nvPicPr>
          <p:cNvPr id="2" name="Content Placeholder 1" descr="locked.jpg"/>
          <p:cNvPicPr>
            <a:picLocks noGrp="1" noChangeAspect="1"/>
          </p:cNvPicPr>
          <p:nvPr>
            <p:ph idx="1"/>
          </p:nvPr>
        </p:nvPicPr>
        <p:blipFill>
          <a:blip r:embed="rId2">
            <a:extLst>
              <a:ext uri="{28A0092B-C50C-407E-A947-70E740481C1C}">
                <a14:useLocalDpi xmlns:a14="http://schemas.microsoft.com/office/drawing/2010/main" val="0"/>
              </a:ext>
            </a:extLst>
          </a:blip>
          <a:srcRect t="-5991" b="-5991"/>
          <a:stretch>
            <a:fillRect/>
          </a:stretch>
        </p:blipFill>
        <p:spPr/>
      </p:pic>
      <p:sp>
        <p:nvSpPr>
          <p:cNvPr id="6" name="Text Placeholder 5"/>
          <p:cNvSpPr>
            <a:spLocks noGrp="1"/>
          </p:cNvSpPr>
          <p:nvPr>
            <p:ph type="body" sz="half" idx="2"/>
          </p:nvPr>
        </p:nvSpPr>
        <p:spPr>
          <a:xfrm>
            <a:off x="457200" y="1435100"/>
            <a:ext cx="3008313" cy="5016500"/>
          </a:xfrm>
        </p:spPr>
        <p:txBody>
          <a:bodyPr>
            <a:noAutofit/>
          </a:bodyPr>
          <a:lstStyle/>
          <a:p>
            <a:pPr algn="ctr"/>
            <a:r>
              <a:rPr lang="en-US" sz="2400" dirty="0" smtClean="0"/>
              <a:t> </a:t>
            </a:r>
            <a:r>
              <a:rPr lang="en-US" sz="2400" dirty="0"/>
              <a:t>in order for your brain and body to respond quickly and efficiently your hippocampus goes offline this means that in times of extreme trauma information is not processed in the same way and your brain stores a different type of </a:t>
            </a:r>
            <a:r>
              <a:rPr lang="en-US" sz="2400" dirty="0" smtClean="0"/>
              <a:t>memory -  </a:t>
            </a:r>
            <a:r>
              <a:rPr lang="en-US" sz="2400" dirty="0"/>
              <a:t>a trauma </a:t>
            </a:r>
            <a:r>
              <a:rPr lang="en-US" sz="2400" dirty="0" smtClean="0"/>
              <a:t>memory.  </a:t>
            </a:r>
            <a:endParaRPr lang="en-US" sz="2400" dirty="0"/>
          </a:p>
        </p:txBody>
      </p:sp>
      <p:sp>
        <p:nvSpPr>
          <p:cNvPr id="3" name="Slide Number Placeholder 2"/>
          <p:cNvSpPr>
            <a:spLocks noGrp="1"/>
          </p:cNvSpPr>
          <p:nvPr>
            <p:ph type="sldNum" sz="quarter" idx="12"/>
          </p:nvPr>
        </p:nvSpPr>
        <p:spPr/>
        <p:txBody>
          <a:bodyPr/>
          <a:lstStyle/>
          <a:p>
            <a:fld id="{A9558EF7-F72E-7D49-9196-8BD2E8AA09DB}" type="slidenum">
              <a:rPr lang="en-US" smtClean="0"/>
              <a:t>17</a:t>
            </a:fld>
            <a:endParaRPr lang="en-US"/>
          </a:p>
        </p:txBody>
      </p:sp>
    </p:spTree>
    <p:extLst>
      <p:ext uri="{BB962C8B-B14F-4D97-AF65-F5344CB8AC3E}">
        <p14:creationId xmlns:p14="http://schemas.microsoft.com/office/powerpoint/2010/main" val="23512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878417"/>
          </a:xfrm>
        </p:spPr>
        <p:txBody>
          <a:bodyPr>
            <a:noAutofit/>
          </a:bodyPr>
          <a:lstStyle/>
          <a:p>
            <a:pPr algn="ctr"/>
            <a:r>
              <a:rPr lang="en-US" sz="3200" dirty="0"/>
              <a:t>T</a:t>
            </a:r>
            <a:r>
              <a:rPr lang="en-US" sz="3200" dirty="0" smtClean="0"/>
              <a:t>rauma </a:t>
            </a:r>
            <a:r>
              <a:rPr lang="en-US" sz="3200" dirty="0"/>
              <a:t>memories have different characteristics </a:t>
            </a:r>
            <a:r>
              <a:rPr lang="en-US" sz="3200" dirty="0" smtClean="0"/>
              <a:t>than </a:t>
            </a:r>
            <a:r>
              <a:rPr lang="en-US" sz="3200" dirty="0"/>
              <a:t>normal </a:t>
            </a:r>
            <a:r>
              <a:rPr lang="en-US" sz="3200" dirty="0" smtClean="0"/>
              <a:t>memories</a:t>
            </a:r>
            <a:endParaRPr lang="en-US" sz="3200" dirty="0"/>
          </a:p>
        </p:txBody>
      </p:sp>
      <p:pic>
        <p:nvPicPr>
          <p:cNvPr id="5" name="Content Placeholder 4" descr="mem.jpg"/>
          <p:cNvPicPr>
            <a:picLocks noGrp="1" noChangeAspect="1"/>
          </p:cNvPicPr>
          <p:nvPr>
            <p:ph idx="1"/>
          </p:nvPr>
        </p:nvPicPr>
        <p:blipFill>
          <a:blip r:embed="rId3">
            <a:extLst>
              <a:ext uri="{28A0092B-C50C-407E-A947-70E740481C1C}">
                <a14:useLocalDpi xmlns:a14="http://schemas.microsoft.com/office/drawing/2010/main" val="0"/>
              </a:ext>
            </a:extLst>
          </a:blip>
          <a:srcRect l="-31934" r="-31934"/>
          <a:stretch>
            <a:fillRect/>
          </a:stretch>
        </p:blipFill>
        <p:spPr>
          <a:xfrm>
            <a:off x="3575050" y="1435100"/>
            <a:ext cx="5111750" cy="4691063"/>
          </a:xfrm>
        </p:spPr>
      </p:pic>
      <p:sp>
        <p:nvSpPr>
          <p:cNvPr id="4" name="Text Placeholder 3"/>
          <p:cNvSpPr>
            <a:spLocks noGrp="1"/>
          </p:cNvSpPr>
          <p:nvPr>
            <p:ph type="body" sz="half" idx="2"/>
          </p:nvPr>
        </p:nvSpPr>
        <p:spPr>
          <a:xfrm>
            <a:off x="457200" y="1151467"/>
            <a:ext cx="3008313" cy="5520265"/>
          </a:xfrm>
        </p:spPr>
        <p:txBody>
          <a:bodyPr>
            <a:noAutofit/>
          </a:bodyPr>
          <a:lstStyle/>
          <a:p>
            <a:pPr algn="ctr"/>
            <a:r>
              <a:rPr lang="en-US" sz="2000" dirty="0"/>
              <a:t>generally not well organized </a:t>
            </a:r>
            <a:r>
              <a:rPr lang="en-US" sz="2000" dirty="0" smtClean="0"/>
              <a:t>and sequential - they </a:t>
            </a:r>
            <a:r>
              <a:rPr lang="en-US" sz="2000" dirty="0"/>
              <a:t>are fragmented </a:t>
            </a:r>
            <a:endParaRPr lang="en-US" sz="2000" dirty="0" smtClean="0"/>
          </a:p>
          <a:p>
            <a:pPr algn="ctr"/>
            <a:r>
              <a:rPr lang="en-US" sz="2000" dirty="0" smtClean="0"/>
              <a:t>you have little </a:t>
            </a:r>
            <a:r>
              <a:rPr lang="en-US" sz="2000" dirty="0"/>
              <a:t>control over the retrieval </a:t>
            </a:r>
            <a:r>
              <a:rPr lang="en-US" sz="2000" dirty="0" smtClean="0"/>
              <a:t>of these </a:t>
            </a:r>
            <a:r>
              <a:rPr lang="en-US" sz="2000" dirty="0"/>
              <a:t>memories which means they tend </a:t>
            </a:r>
            <a:r>
              <a:rPr lang="en-US" sz="2000" dirty="0" smtClean="0"/>
              <a:t>to come </a:t>
            </a:r>
            <a:r>
              <a:rPr lang="en-US" sz="2000" dirty="0"/>
              <a:t>back </a:t>
            </a:r>
            <a:r>
              <a:rPr lang="en-US" sz="2000" dirty="0" smtClean="0"/>
              <a:t>involuntarily </a:t>
            </a:r>
            <a:r>
              <a:rPr lang="en-US" sz="2000" dirty="0"/>
              <a:t>without </a:t>
            </a:r>
            <a:r>
              <a:rPr lang="en-US" sz="2000" dirty="0" smtClean="0"/>
              <a:t>warning</a:t>
            </a:r>
          </a:p>
          <a:p>
            <a:pPr algn="ctr"/>
            <a:r>
              <a:rPr lang="en-US" sz="2000" dirty="0" smtClean="0"/>
              <a:t>they </a:t>
            </a:r>
            <a:r>
              <a:rPr lang="en-US" sz="2000" dirty="0"/>
              <a:t>are </a:t>
            </a:r>
            <a:r>
              <a:rPr lang="en-US" sz="2000" dirty="0" err="1" smtClean="0"/>
              <a:t>situationally</a:t>
            </a:r>
            <a:r>
              <a:rPr lang="en-US" sz="2000" dirty="0"/>
              <a:t> </a:t>
            </a:r>
            <a:r>
              <a:rPr lang="en-US" sz="2000" dirty="0" smtClean="0"/>
              <a:t>accessible which means </a:t>
            </a:r>
            <a:r>
              <a:rPr lang="en-US" sz="2000" dirty="0"/>
              <a:t>they are usually triggered </a:t>
            </a:r>
            <a:r>
              <a:rPr lang="en-US" sz="2000" dirty="0" smtClean="0"/>
              <a:t>by reminders </a:t>
            </a:r>
            <a:r>
              <a:rPr lang="en-US" sz="2000" dirty="0"/>
              <a:t>in the environment </a:t>
            </a:r>
            <a:endParaRPr lang="en-US" sz="2000" dirty="0" smtClean="0"/>
          </a:p>
          <a:p>
            <a:pPr algn="ctr"/>
            <a:r>
              <a:rPr lang="en-US" sz="2000" dirty="0" smtClean="0"/>
              <a:t>they are not </a:t>
            </a:r>
            <a:r>
              <a:rPr lang="en-US" sz="2000" dirty="0"/>
              <a:t>time tagged which means it's hard </a:t>
            </a:r>
            <a:r>
              <a:rPr lang="en-US" sz="2000" dirty="0" smtClean="0"/>
              <a:t>to place </a:t>
            </a:r>
            <a:r>
              <a:rPr lang="en-US" sz="2000" dirty="0"/>
              <a:t>when they </a:t>
            </a:r>
            <a:r>
              <a:rPr lang="en-US" sz="2000" dirty="0" smtClean="0"/>
              <a:t>happened</a:t>
            </a:r>
          </a:p>
          <a:p>
            <a:pPr algn="ctr"/>
            <a:endParaRPr lang="en-US" sz="2000" dirty="0"/>
          </a:p>
        </p:txBody>
      </p:sp>
      <p:sp>
        <p:nvSpPr>
          <p:cNvPr id="3" name="Slide Number Placeholder 2"/>
          <p:cNvSpPr>
            <a:spLocks noGrp="1"/>
          </p:cNvSpPr>
          <p:nvPr>
            <p:ph type="sldNum" sz="quarter" idx="12"/>
          </p:nvPr>
        </p:nvSpPr>
        <p:spPr/>
        <p:txBody>
          <a:bodyPr/>
          <a:lstStyle/>
          <a:p>
            <a:fld id="{A9558EF7-F72E-7D49-9196-8BD2E8AA09DB}" type="slidenum">
              <a:rPr lang="en-US" smtClean="0"/>
              <a:t>18</a:t>
            </a:fld>
            <a:endParaRPr lang="en-US"/>
          </a:p>
        </p:txBody>
      </p:sp>
    </p:spTree>
    <p:extLst>
      <p:ext uri="{BB962C8B-B14F-4D97-AF65-F5344CB8AC3E}">
        <p14:creationId xmlns:p14="http://schemas.microsoft.com/office/powerpoint/2010/main" val="15124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
            <a:ext cx="8229600" cy="2523066"/>
          </a:xfrm>
        </p:spPr>
        <p:txBody>
          <a:bodyPr>
            <a:noAutofit/>
          </a:bodyPr>
          <a:lstStyle/>
          <a:p>
            <a:r>
              <a:rPr lang="en-US" sz="2200" dirty="0"/>
              <a:t>There is evidence that </a:t>
            </a:r>
            <a:r>
              <a:rPr lang="en-US" sz="2200" b="1" dirty="0"/>
              <a:t>trauma</a:t>
            </a:r>
            <a:r>
              <a:rPr lang="en-US" sz="2200" dirty="0"/>
              <a:t> is stored in the part of the brain called the limbic system (amygdala) , which processes emotions and sensations, but not language or speech. That</a:t>
            </a:r>
            <a:r>
              <a:rPr lang="fr-FR" sz="2200" dirty="0"/>
              <a:t>’</a:t>
            </a:r>
            <a:r>
              <a:rPr lang="en-US" sz="2200" dirty="0"/>
              <a:t>s why </a:t>
            </a:r>
            <a:r>
              <a:rPr lang="en-US" sz="2200" dirty="0" smtClean="0"/>
              <a:t>sometimes treatment </a:t>
            </a:r>
            <a:r>
              <a:rPr lang="en-US" sz="2200" dirty="0"/>
              <a:t>is </a:t>
            </a:r>
            <a:r>
              <a:rPr lang="en-US" sz="2200" dirty="0" smtClean="0"/>
              <a:t>about </a:t>
            </a:r>
            <a:r>
              <a:rPr lang="en-US" sz="2200" dirty="0"/>
              <a:t>creating a trauma narrative – putting </a:t>
            </a:r>
            <a:r>
              <a:rPr lang="en-US" sz="2200" dirty="0" smtClean="0"/>
              <a:t>speech </a:t>
            </a:r>
            <a:r>
              <a:rPr lang="en-US" sz="2200" dirty="0"/>
              <a:t>and language to the event in hopes of </a:t>
            </a:r>
            <a:r>
              <a:rPr lang="en-US" sz="2200" dirty="0" smtClean="0"/>
              <a:t>organizing </a:t>
            </a:r>
            <a:r>
              <a:rPr lang="en-US" sz="2200" dirty="0"/>
              <a:t>it </a:t>
            </a:r>
            <a:r>
              <a:rPr lang="en-US" sz="2200" dirty="0" smtClean="0"/>
              <a:t>and having it exit </a:t>
            </a:r>
            <a:r>
              <a:rPr lang="en-US" sz="2200" dirty="0"/>
              <a:t>the </a:t>
            </a:r>
            <a:r>
              <a:rPr lang="en-US" sz="2200" dirty="0" smtClean="0"/>
              <a:t>amygdala </a:t>
            </a:r>
            <a:r>
              <a:rPr lang="en-US" sz="2200" dirty="0"/>
              <a:t>and placing </a:t>
            </a:r>
            <a:r>
              <a:rPr lang="en-US" sz="2200" dirty="0" smtClean="0"/>
              <a:t>it in </a:t>
            </a:r>
            <a:r>
              <a:rPr lang="en-US" sz="2200" dirty="0"/>
              <a:t>the hippocampus</a:t>
            </a:r>
            <a:r>
              <a:rPr lang="en-US" sz="2200" dirty="0" smtClean="0"/>
              <a:t>.</a:t>
            </a:r>
            <a:endParaRPr lang="en-US" sz="2200" dirty="0"/>
          </a:p>
        </p:txBody>
      </p:sp>
      <p:pic>
        <p:nvPicPr>
          <p:cNvPr id="6" name="Content Placeholder 3" descr="brain-processing.jpg"/>
          <p:cNvPicPr>
            <a:picLocks noGrp="1" noChangeAspect="1"/>
          </p:cNvPicPr>
          <p:nvPr>
            <p:ph idx="1"/>
          </p:nvPr>
        </p:nvPicPr>
        <p:blipFill>
          <a:blip r:embed="rId3">
            <a:extLst>
              <a:ext uri="{28A0092B-C50C-407E-A947-70E740481C1C}">
                <a14:useLocalDpi xmlns:a14="http://schemas.microsoft.com/office/drawing/2010/main" val="0"/>
              </a:ext>
            </a:extLst>
          </a:blip>
          <a:srcRect l="-19851" r="-19851"/>
          <a:stretch>
            <a:fillRect/>
          </a:stretch>
        </p:blipFill>
        <p:spPr>
          <a:xfrm>
            <a:off x="457200" y="2523066"/>
            <a:ext cx="8229600" cy="4198409"/>
          </a:xfrm>
        </p:spPr>
      </p:pic>
      <p:sp>
        <p:nvSpPr>
          <p:cNvPr id="5" name="Slide Number Placeholder 4"/>
          <p:cNvSpPr>
            <a:spLocks noGrp="1"/>
          </p:cNvSpPr>
          <p:nvPr>
            <p:ph type="sldNum" sz="quarter" idx="12"/>
          </p:nvPr>
        </p:nvSpPr>
        <p:spPr/>
        <p:txBody>
          <a:bodyPr/>
          <a:lstStyle/>
          <a:p>
            <a:fld id="{A9558EF7-F72E-7D49-9196-8BD2E8AA09DB}" type="slidenum">
              <a:rPr lang="en-US" smtClean="0"/>
              <a:t>19</a:t>
            </a:fld>
            <a:endParaRPr lang="en-US"/>
          </a:p>
        </p:txBody>
      </p:sp>
    </p:spTree>
    <p:extLst>
      <p:ext uri="{BB962C8B-B14F-4D97-AF65-F5344CB8AC3E}">
        <p14:creationId xmlns:p14="http://schemas.microsoft.com/office/powerpoint/2010/main" val="3393927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33"/>
            <a:ext cx="8229600" cy="795867"/>
          </a:xfrm>
        </p:spPr>
        <p:txBody>
          <a:bodyPr>
            <a:noAutofit/>
          </a:bodyPr>
          <a:lstStyle/>
          <a:p>
            <a:pPr algn="ctr"/>
            <a:r>
              <a:rPr lang="en-US" sz="4000" dirty="0" smtClean="0"/>
              <a:t>? Trauma Informed ?</a:t>
            </a:r>
            <a:endParaRPr lang="en-US" sz="4000" dirty="0"/>
          </a:p>
        </p:txBody>
      </p:sp>
      <p:pic>
        <p:nvPicPr>
          <p:cNvPr id="5" name="Content Placeholder 4" descr="traumainformed-care-perspective-straight-talk-about-the-paradigm-shift-conference-session-1-52-638.jpg"/>
          <p:cNvPicPr>
            <a:picLocks noGrp="1" noChangeAspect="1"/>
          </p:cNvPicPr>
          <p:nvPr>
            <p:ph idx="1"/>
          </p:nvPr>
        </p:nvPicPr>
        <p:blipFill>
          <a:blip r:embed="rId3">
            <a:extLst>
              <a:ext uri="{28A0092B-C50C-407E-A947-70E740481C1C}">
                <a14:useLocalDpi xmlns:a14="http://schemas.microsoft.com/office/drawing/2010/main" val="0"/>
              </a:ext>
            </a:extLst>
          </a:blip>
          <a:srcRect t="-22581" b="-22581"/>
          <a:stretch>
            <a:fillRect/>
          </a:stretch>
        </p:blipFill>
        <p:spPr>
          <a:xfrm>
            <a:off x="3575050" y="914400"/>
            <a:ext cx="5111750" cy="5571066"/>
          </a:xfrm>
        </p:spPr>
      </p:pic>
      <p:sp>
        <p:nvSpPr>
          <p:cNvPr id="4" name="Text Placeholder 3"/>
          <p:cNvSpPr>
            <a:spLocks noGrp="1"/>
          </p:cNvSpPr>
          <p:nvPr>
            <p:ph type="body" sz="half" idx="2"/>
          </p:nvPr>
        </p:nvSpPr>
        <p:spPr>
          <a:xfrm>
            <a:off x="457200" y="914400"/>
            <a:ext cx="3008313" cy="5571066"/>
          </a:xfrm>
        </p:spPr>
        <p:txBody>
          <a:bodyPr>
            <a:noAutofit/>
          </a:bodyPr>
          <a:lstStyle/>
          <a:p>
            <a:pPr algn="ctr"/>
            <a:r>
              <a:rPr lang="en-US" sz="2000" dirty="0"/>
              <a:t>Trauma is a relatively frequent occurrence. More than half of children and adolescents in the United States have experienced an event that is potentially traumatic. These events include: child maltreatment; witnessing domestic violence; exposure to community violence; being a victim of bullying; being involved in a serious accident, fire, or disaster; medical trauma; or the sudden loss of a loved one (Cohen, Berliner &amp; </a:t>
            </a:r>
            <a:r>
              <a:rPr lang="en-US" sz="2000" dirty="0" err="1"/>
              <a:t>Mannarino</a:t>
            </a:r>
            <a:r>
              <a:rPr lang="en-US" sz="2000" dirty="0"/>
              <a:t>, 2010). </a:t>
            </a:r>
          </a:p>
          <a:p>
            <a:pPr algn="ctr"/>
            <a:endParaRPr lang="en-US" sz="2000" dirty="0"/>
          </a:p>
        </p:txBody>
      </p:sp>
      <p:sp>
        <p:nvSpPr>
          <p:cNvPr id="3" name="Slide Number Placeholder 2"/>
          <p:cNvSpPr>
            <a:spLocks noGrp="1"/>
          </p:cNvSpPr>
          <p:nvPr>
            <p:ph type="sldNum" sz="quarter" idx="12"/>
          </p:nvPr>
        </p:nvSpPr>
        <p:spPr/>
        <p:txBody>
          <a:bodyPr/>
          <a:lstStyle/>
          <a:p>
            <a:fld id="{A9558EF7-F72E-7D49-9196-8BD2E8AA09DB}" type="slidenum">
              <a:rPr lang="en-US" smtClean="0"/>
              <a:t>2</a:t>
            </a:fld>
            <a:endParaRPr lang="en-US"/>
          </a:p>
        </p:txBody>
      </p:sp>
    </p:spTree>
    <p:extLst>
      <p:ext uri="{BB962C8B-B14F-4D97-AF65-F5344CB8AC3E}">
        <p14:creationId xmlns:p14="http://schemas.microsoft.com/office/powerpoint/2010/main" val="589866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827617"/>
          </a:xfrm>
        </p:spPr>
        <p:txBody>
          <a:bodyPr>
            <a:normAutofit/>
          </a:bodyPr>
          <a:lstStyle/>
          <a:p>
            <a:pPr algn="ctr"/>
            <a:r>
              <a:rPr lang="en-US" sz="4000" dirty="0" smtClean="0"/>
              <a:t>Trauma Memories</a:t>
            </a:r>
            <a:endParaRPr lang="en-US" sz="4000" dirty="0"/>
          </a:p>
        </p:txBody>
      </p:sp>
      <p:sp>
        <p:nvSpPr>
          <p:cNvPr id="4" name="Text Placeholder 3"/>
          <p:cNvSpPr>
            <a:spLocks noGrp="1"/>
          </p:cNvSpPr>
          <p:nvPr>
            <p:ph type="body" sz="half" idx="2"/>
          </p:nvPr>
        </p:nvSpPr>
        <p:spPr>
          <a:xfrm>
            <a:off x="457200" y="1100668"/>
            <a:ext cx="3008313" cy="5452532"/>
          </a:xfrm>
        </p:spPr>
        <p:txBody>
          <a:bodyPr>
            <a:noAutofit/>
          </a:bodyPr>
          <a:lstStyle/>
          <a:p>
            <a:pPr algn="ctr"/>
            <a:r>
              <a:rPr lang="en-US" sz="1600" dirty="0"/>
              <a:t>it feels like these memories are frozen in time and when they come back it's like they're occurring again now in the present </a:t>
            </a:r>
          </a:p>
          <a:p>
            <a:pPr algn="ctr"/>
            <a:r>
              <a:rPr lang="en-US" sz="1600" dirty="0"/>
              <a:t>when they come back they tend to be associated with all of the same emotions and unpleasant physiological sensations that someone experienced at the time of the </a:t>
            </a:r>
            <a:r>
              <a:rPr lang="en-US" sz="1600" dirty="0" smtClean="0"/>
              <a:t>trauma</a:t>
            </a:r>
          </a:p>
          <a:p>
            <a:pPr algn="ctr"/>
            <a:r>
              <a:rPr lang="en-US" sz="1600" dirty="0" smtClean="0"/>
              <a:t>Why – Intrusive memories: experts </a:t>
            </a:r>
            <a:r>
              <a:rPr lang="en-US" sz="1600" dirty="0"/>
              <a:t>think </a:t>
            </a:r>
            <a:r>
              <a:rPr lang="en-US" sz="1600" dirty="0" smtClean="0"/>
              <a:t> that in the </a:t>
            </a:r>
            <a:r>
              <a:rPr lang="en-US" sz="1600" dirty="0"/>
              <a:t>aftermath of </a:t>
            </a:r>
            <a:r>
              <a:rPr lang="en-US" sz="1600" dirty="0" smtClean="0"/>
              <a:t>a traumatic experience your </a:t>
            </a:r>
            <a:r>
              <a:rPr lang="en-US" sz="1600" dirty="0"/>
              <a:t>brain is attempting to </a:t>
            </a:r>
            <a:r>
              <a:rPr lang="en-US" sz="1600" dirty="0" smtClean="0"/>
              <a:t>process these </a:t>
            </a:r>
            <a:r>
              <a:rPr lang="en-US" sz="1600" dirty="0"/>
              <a:t>memories and put them back </a:t>
            </a:r>
            <a:r>
              <a:rPr lang="en-US" sz="1600" dirty="0" smtClean="0"/>
              <a:t>into the </a:t>
            </a:r>
            <a:r>
              <a:rPr lang="en-US" sz="1600" dirty="0"/>
              <a:t>filing </a:t>
            </a:r>
            <a:r>
              <a:rPr lang="en-US" sz="1600" dirty="0" smtClean="0"/>
              <a:t>system.</a:t>
            </a:r>
          </a:p>
          <a:p>
            <a:pPr algn="ctr"/>
            <a:r>
              <a:rPr lang="en-US" sz="1600" dirty="0" smtClean="0"/>
              <a:t> </a:t>
            </a:r>
            <a:r>
              <a:rPr lang="en-US" sz="1600" dirty="0"/>
              <a:t>following a </a:t>
            </a:r>
            <a:r>
              <a:rPr lang="en-US" sz="1600" dirty="0" smtClean="0"/>
              <a:t>traumatic experience </a:t>
            </a:r>
            <a:r>
              <a:rPr lang="en-US" sz="1600" dirty="0"/>
              <a:t>almost everyone </a:t>
            </a:r>
            <a:r>
              <a:rPr lang="en-US" sz="1600" dirty="0" smtClean="0"/>
              <a:t>will experience </a:t>
            </a:r>
            <a:r>
              <a:rPr lang="en-US" sz="1600" dirty="0"/>
              <a:t>these </a:t>
            </a:r>
            <a:r>
              <a:rPr lang="en-US" sz="1600" dirty="0" smtClean="0"/>
              <a:t>intrusive fragments </a:t>
            </a:r>
            <a:r>
              <a:rPr lang="en-US" sz="1600" dirty="0"/>
              <a:t>of memory</a:t>
            </a:r>
          </a:p>
          <a:p>
            <a:pPr algn="ctr"/>
            <a:endParaRPr lang="en-US" sz="1600" dirty="0" smtClean="0"/>
          </a:p>
          <a:p>
            <a:pPr algn="ctr"/>
            <a:endParaRPr lang="en-US" sz="1600" dirty="0"/>
          </a:p>
          <a:p>
            <a:pPr algn="ctr"/>
            <a:endParaRPr lang="en-US" sz="1600" dirty="0"/>
          </a:p>
        </p:txBody>
      </p:sp>
      <p:pic>
        <p:nvPicPr>
          <p:cNvPr id="7" name="Content Placeholder 6" descr="iStock-Malombra76-webbil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166" t="-19528" b="-18299"/>
          <a:stretch/>
        </p:blipFill>
        <p:spPr>
          <a:xfrm>
            <a:off x="3860800" y="1435100"/>
            <a:ext cx="4825999" cy="4691063"/>
          </a:xfrm>
        </p:spPr>
      </p:pic>
      <p:sp>
        <p:nvSpPr>
          <p:cNvPr id="3" name="Slide Number Placeholder 2"/>
          <p:cNvSpPr>
            <a:spLocks noGrp="1"/>
          </p:cNvSpPr>
          <p:nvPr>
            <p:ph type="sldNum" sz="quarter" idx="12"/>
          </p:nvPr>
        </p:nvSpPr>
        <p:spPr/>
        <p:txBody>
          <a:bodyPr/>
          <a:lstStyle/>
          <a:p>
            <a:fld id="{A9558EF7-F72E-7D49-9196-8BD2E8AA09DB}" type="slidenum">
              <a:rPr lang="en-US" smtClean="0"/>
              <a:t>20</a:t>
            </a:fld>
            <a:endParaRPr lang="en-US"/>
          </a:p>
        </p:txBody>
      </p:sp>
    </p:spTree>
    <p:extLst>
      <p:ext uri="{BB962C8B-B14F-4D97-AF65-F5344CB8AC3E}">
        <p14:creationId xmlns:p14="http://schemas.microsoft.com/office/powerpoint/2010/main" val="3793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500532" cy="963083"/>
          </a:xfrm>
        </p:spPr>
        <p:txBody>
          <a:bodyPr>
            <a:normAutofit/>
          </a:bodyPr>
          <a:lstStyle/>
          <a:p>
            <a:pPr algn="ctr"/>
            <a:r>
              <a:rPr lang="en-US" sz="4400" dirty="0" smtClean="0"/>
              <a:t>Remember</a:t>
            </a:r>
            <a:endParaRPr lang="en-US" sz="4400" dirty="0"/>
          </a:p>
        </p:txBody>
      </p:sp>
      <p:sp>
        <p:nvSpPr>
          <p:cNvPr id="6" name="Text Placeholder 5"/>
          <p:cNvSpPr>
            <a:spLocks noGrp="1"/>
          </p:cNvSpPr>
          <p:nvPr>
            <p:ph type="body" sz="half" idx="2"/>
          </p:nvPr>
        </p:nvSpPr>
        <p:spPr>
          <a:xfrm>
            <a:off x="457200" y="1236134"/>
            <a:ext cx="3008313" cy="5418666"/>
          </a:xfrm>
        </p:spPr>
        <p:txBody>
          <a:bodyPr>
            <a:noAutofit/>
          </a:bodyPr>
          <a:lstStyle/>
          <a:p>
            <a:pPr algn="ctr"/>
            <a:r>
              <a:rPr lang="en-US" sz="1800" dirty="0" smtClean="0"/>
              <a:t>As the brain grows and organizes, the higher more complex areas begin to control the more reactive and primitive functioning of the lower parts of the brain, such as the limbic system, in a normal individual.</a:t>
            </a:r>
          </a:p>
          <a:p>
            <a:pPr algn="ctr"/>
            <a:r>
              <a:rPr lang="en-US" sz="1800" dirty="0" smtClean="0"/>
              <a:t>An individual’s ability to control their impulses and behavioral response to strong emotions requires modulation </a:t>
            </a:r>
            <a:r>
              <a:rPr lang="en-US" sz="1800" b="1" i="1" dirty="0" smtClean="0"/>
              <a:t>(logical thinking and problem solving before reacting) </a:t>
            </a:r>
            <a:r>
              <a:rPr lang="en-US" sz="1800" dirty="0" smtClean="0"/>
              <a:t>of the more primitive parts of the brain by the more sophisticated cortex.</a:t>
            </a:r>
            <a:endParaRPr lang="en-US" sz="1800" dirty="0"/>
          </a:p>
        </p:txBody>
      </p:sp>
      <p:pic>
        <p:nvPicPr>
          <p:cNvPr id="7" name="Content Placeholder 3" descr="slide_6.jpg"/>
          <p:cNvPicPr>
            <a:picLocks noGrp="1" noChangeAspect="1"/>
          </p:cNvPicPr>
          <p:nvPr>
            <p:ph idx="1"/>
          </p:nvPr>
        </p:nvPicPr>
        <p:blipFill>
          <a:blip r:embed="rId3">
            <a:extLst>
              <a:ext uri="{28A0092B-C50C-407E-A947-70E740481C1C}">
                <a14:useLocalDpi xmlns:a14="http://schemas.microsoft.com/office/drawing/2010/main" val="0"/>
              </a:ext>
            </a:extLst>
          </a:blip>
          <a:srcRect t="-15435" b="-15435"/>
          <a:stretch>
            <a:fillRect/>
          </a:stretch>
        </p:blipFill>
        <p:spPr>
          <a:xfrm>
            <a:off x="3575049" y="1236133"/>
            <a:ext cx="5382683" cy="5283200"/>
          </a:xfrm>
        </p:spPr>
      </p:pic>
      <p:sp>
        <p:nvSpPr>
          <p:cNvPr id="2" name="Slide Number Placeholder 1"/>
          <p:cNvSpPr>
            <a:spLocks noGrp="1"/>
          </p:cNvSpPr>
          <p:nvPr>
            <p:ph type="sldNum" sz="quarter" idx="12"/>
          </p:nvPr>
        </p:nvSpPr>
        <p:spPr/>
        <p:txBody>
          <a:bodyPr/>
          <a:lstStyle/>
          <a:p>
            <a:fld id="{A9558EF7-F72E-7D49-9196-8BD2E8AA09DB}" type="slidenum">
              <a:rPr lang="en-US" smtClean="0"/>
              <a:t>21</a:t>
            </a:fld>
            <a:endParaRPr lang="en-US"/>
          </a:p>
        </p:txBody>
      </p:sp>
    </p:spTree>
    <p:extLst>
      <p:ext uri="{BB962C8B-B14F-4D97-AF65-F5344CB8AC3E}">
        <p14:creationId xmlns:p14="http://schemas.microsoft.com/office/powerpoint/2010/main" val="19092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59883"/>
          </a:xfrm>
        </p:spPr>
        <p:txBody>
          <a:bodyPr>
            <a:noAutofit/>
          </a:bodyPr>
          <a:lstStyle/>
          <a:p>
            <a:pPr algn="ctr"/>
            <a:r>
              <a:rPr lang="en-US" sz="4400" dirty="0" smtClean="0"/>
              <a:t>Seat on the Bus</a:t>
            </a:r>
            <a:endParaRPr lang="en-US" sz="4400" dirty="0"/>
          </a:p>
        </p:txBody>
      </p:sp>
      <p:sp>
        <p:nvSpPr>
          <p:cNvPr id="5" name="Text Placeholder 4"/>
          <p:cNvSpPr>
            <a:spLocks noGrp="1"/>
          </p:cNvSpPr>
          <p:nvPr>
            <p:ph type="body" sz="half" idx="2"/>
          </p:nvPr>
        </p:nvSpPr>
        <p:spPr>
          <a:xfrm>
            <a:off x="457200" y="1253067"/>
            <a:ext cx="3008313" cy="4873097"/>
          </a:xfrm>
        </p:spPr>
        <p:txBody>
          <a:bodyPr>
            <a:noAutofit/>
          </a:bodyPr>
          <a:lstStyle/>
          <a:p>
            <a:pPr algn="ctr"/>
            <a:r>
              <a:rPr lang="en-US" sz="1800" dirty="0"/>
              <a:t>Keep in mind that there are no specific set symptoms of trauma. Trauma experiences vary. They occur at different ages and stages in the child’s life. Children bring with them a variety of skills, attitudes, beliefs and prior experiences. A well-functioning child with a good support system may interpret traumatic events differently than a child who had challenges and vulnerabilities or little support prior to experiencing traumatic events. </a:t>
            </a:r>
          </a:p>
          <a:p>
            <a:pPr algn="ctr"/>
            <a:endParaRPr lang="en-US" sz="1800" dirty="0"/>
          </a:p>
        </p:txBody>
      </p:sp>
      <p:pic>
        <p:nvPicPr>
          <p:cNvPr id="8" name="Content Placeholder 7" descr="bus2.png"/>
          <p:cNvPicPr>
            <a:picLocks noGrp="1" noChangeAspect="1"/>
          </p:cNvPicPr>
          <p:nvPr>
            <p:ph idx="1"/>
          </p:nvPr>
        </p:nvPicPr>
        <p:blipFill>
          <a:blip r:embed="rId2">
            <a:extLst>
              <a:ext uri="{28A0092B-C50C-407E-A947-70E740481C1C}">
                <a14:useLocalDpi xmlns:a14="http://schemas.microsoft.com/office/drawing/2010/main" val="0"/>
              </a:ext>
            </a:extLst>
          </a:blip>
          <a:srcRect t="-36667" b="-36667"/>
          <a:stretch>
            <a:fillRect/>
          </a:stretch>
        </p:blipFill>
        <p:spPr>
          <a:xfrm>
            <a:off x="3575050" y="1253066"/>
            <a:ext cx="5111750" cy="5452533"/>
          </a:xfrm>
        </p:spPr>
      </p:pic>
      <p:sp>
        <p:nvSpPr>
          <p:cNvPr id="3" name="Slide Number Placeholder 2"/>
          <p:cNvSpPr>
            <a:spLocks noGrp="1"/>
          </p:cNvSpPr>
          <p:nvPr>
            <p:ph type="sldNum" sz="quarter" idx="12"/>
          </p:nvPr>
        </p:nvSpPr>
        <p:spPr/>
        <p:txBody>
          <a:bodyPr/>
          <a:lstStyle/>
          <a:p>
            <a:fld id="{A9558EF7-F72E-7D49-9196-8BD2E8AA09DB}" type="slidenum">
              <a:rPr lang="en-US" smtClean="0"/>
              <a:t>22</a:t>
            </a:fld>
            <a:endParaRPr lang="en-US"/>
          </a:p>
        </p:txBody>
      </p:sp>
    </p:spTree>
    <p:extLst>
      <p:ext uri="{BB962C8B-B14F-4D97-AF65-F5344CB8AC3E}">
        <p14:creationId xmlns:p14="http://schemas.microsoft.com/office/powerpoint/2010/main" val="3648730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 Dan Siegel</a:t>
            </a:r>
            <a:r>
              <a:rPr lang="en-US" dirty="0"/>
              <a:t/>
            </a:r>
            <a:br>
              <a:rPr lang="en-US" dirty="0"/>
            </a:br>
            <a:r>
              <a:rPr lang="en-US" sz="2200" dirty="0"/>
              <a:t>https://</a:t>
            </a:r>
            <a:r>
              <a:rPr lang="en-US" sz="2200" dirty="0" err="1"/>
              <a:t>www.youtube.com</a:t>
            </a:r>
            <a:r>
              <a:rPr lang="en-US" sz="2200" dirty="0"/>
              <a:t>/</a:t>
            </a:r>
            <a:r>
              <a:rPr lang="en-US" sz="2200" dirty="0" err="1"/>
              <a:t>watch?v</a:t>
            </a:r>
            <a:r>
              <a:rPr lang="en-US" sz="2200" dirty="0"/>
              <a:t>=ZcDLzppD4Jc&amp;index=4&amp;list=PL2dmmhXX2Y9tc7de6eGovuNWfj8m37X_E</a:t>
            </a:r>
          </a:p>
        </p:txBody>
      </p:sp>
      <p:pic>
        <p:nvPicPr>
          <p:cNvPr id="4" name="Content Placeholder 3" descr="name it.jpg"/>
          <p:cNvPicPr>
            <a:picLocks noGrp="1" noChangeAspect="1"/>
          </p:cNvPicPr>
          <p:nvPr>
            <p:ph idx="1"/>
          </p:nvPr>
        </p:nvPicPr>
        <p:blipFill>
          <a:blip r:embed="rId3">
            <a:extLst>
              <a:ext uri="{28A0092B-C50C-407E-A947-70E740481C1C}">
                <a14:useLocalDpi xmlns:a14="http://schemas.microsoft.com/office/drawing/2010/main" val="0"/>
              </a:ext>
            </a:extLst>
          </a:blip>
          <a:srcRect t="145" b="145"/>
          <a:stretch>
            <a:fillRect/>
          </a:stretch>
        </p:blipFill>
        <p:spPr/>
      </p:pic>
      <p:sp>
        <p:nvSpPr>
          <p:cNvPr id="5" name="Slide Number Placeholder 4"/>
          <p:cNvSpPr>
            <a:spLocks noGrp="1"/>
          </p:cNvSpPr>
          <p:nvPr>
            <p:ph type="sldNum" sz="quarter" idx="12"/>
          </p:nvPr>
        </p:nvSpPr>
        <p:spPr/>
        <p:txBody>
          <a:bodyPr/>
          <a:lstStyle/>
          <a:p>
            <a:fld id="{A9558EF7-F72E-7D49-9196-8BD2E8AA09DB}" type="slidenum">
              <a:rPr lang="en-US" smtClean="0"/>
              <a:t>23</a:t>
            </a:fld>
            <a:endParaRPr lang="en-US"/>
          </a:p>
        </p:txBody>
      </p:sp>
    </p:spTree>
    <p:extLst>
      <p:ext uri="{BB962C8B-B14F-4D97-AF65-F5344CB8AC3E}">
        <p14:creationId xmlns:p14="http://schemas.microsoft.com/office/powerpoint/2010/main" val="3483013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Name It ! </a:t>
            </a:r>
            <a:endParaRPr lang="en-US" dirty="0"/>
          </a:p>
        </p:txBody>
      </p:sp>
      <p:pic>
        <p:nvPicPr>
          <p:cNvPr id="4" name="Content Placeholder 3" descr="name.pn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
        <p:nvSpPr>
          <p:cNvPr id="6" name="Slide Number Placeholder 5"/>
          <p:cNvSpPr>
            <a:spLocks noGrp="1"/>
          </p:cNvSpPr>
          <p:nvPr>
            <p:ph type="sldNum" sz="quarter" idx="12"/>
          </p:nvPr>
        </p:nvSpPr>
        <p:spPr/>
        <p:txBody>
          <a:bodyPr/>
          <a:lstStyle/>
          <a:p>
            <a:fld id="{A9558EF7-F72E-7D49-9196-8BD2E8AA09DB}" type="slidenum">
              <a:rPr lang="en-US" smtClean="0"/>
              <a:t>24</a:t>
            </a:fld>
            <a:endParaRPr lang="en-US"/>
          </a:p>
        </p:txBody>
      </p:sp>
    </p:spTree>
    <p:extLst>
      <p:ext uri="{BB962C8B-B14F-4D97-AF65-F5344CB8AC3E}">
        <p14:creationId xmlns:p14="http://schemas.microsoft.com/office/powerpoint/2010/main" val="46003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in-hand-model.jpg"/>
          <p:cNvPicPr>
            <a:picLocks noGrp="1" noChangeAspect="1"/>
          </p:cNvPicPr>
          <p:nvPr>
            <p:ph idx="1"/>
          </p:nvPr>
        </p:nvPicPr>
        <p:blipFill>
          <a:blip r:embed="rId2">
            <a:extLst>
              <a:ext uri="{28A0092B-C50C-407E-A947-70E740481C1C}">
                <a14:useLocalDpi xmlns:a14="http://schemas.microsoft.com/office/drawing/2010/main" val="0"/>
              </a:ext>
            </a:extLst>
          </a:blip>
          <a:srcRect t="10647" b="10647"/>
          <a:stretch>
            <a:fillRect/>
          </a:stretch>
        </p:blipFill>
        <p:spPr/>
      </p:pic>
      <p:sp>
        <p:nvSpPr>
          <p:cNvPr id="5" name="Slide Number Placeholder 4"/>
          <p:cNvSpPr>
            <a:spLocks noGrp="1"/>
          </p:cNvSpPr>
          <p:nvPr>
            <p:ph type="sldNum" sz="quarter" idx="12"/>
          </p:nvPr>
        </p:nvSpPr>
        <p:spPr/>
        <p:txBody>
          <a:bodyPr/>
          <a:lstStyle/>
          <a:p>
            <a:fld id="{A9558EF7-F72E-7D49-9196-8BD2E8AA09DB}" type="slidenum">
              <a:rPr lang="en-US" smtClean="0"/>
              <a:t>25</a:t>
            </a:fld>
            <a:endParaRPr lang="en-US"/>
          </a:p>
        </p:txBody>
      </p:sp>
    </p:spTree>
    <p:extLst>
      <p:ext uri="{BB962C8B-B14F-4D97-AF65-F5344CB8AC3E}">
        <p14:creationId xmlns:p14="http://schemas.microsoft.com/office/powerpoint/2010/main" val="344936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Road – Low Road &amp; Negative Bias</a:t>
            </a:r>
            <a:br>
              <a:rPr lang="en-US" dirty="0" smtClean="0"/>
            </a:br>
            <a:r>
              <a:rPr lang="en-US" sz="2700" dirty="0"/>
              <a:t>https://</a:t>
            </a:r>
            <a:r>
              <a:rPr lang="en-US" sz="2700" dirty="0" err="1"/>
              <a:t>www.youtube.com</a:t>
            </a:r>
            <a:r>
              <a:rPr lang="en-US" sz="2700" dirty="0"/>
              <a:t>/</a:t>
            </a:r>
            <a:r>
              <a:rPr lang="en-US" sz="2700" dirty="0" err="1"/>
              <a:t>watch?v</a:t>
            </a:r>
            <a:r>
              <a:rPr lang="en-US" sz="2700" dirty="0"/>
              <a:t>=Mp-Q_UU6Ksk&amp;spfreload=10 </a:t>
            </a:r>
          </a:p>
        </p:txBody>
      </p:sp>
      <p:pic>
        <p:nvPicPr>
          <p:cNvPr id="4" name="Content Placeholder 3" descr="high-road_142988_2.jpg"/>
          <p:cNvPicPr>
            <a:picLocks noGrp="1" noChangeAspect="1"/>
          </p:cNvPicPr>
          <p:nvPr>
            <p:ph idx="1"/>
          </p:nvPr>
        </p:nvPicPr>
        <p:blipFill>
          <a:blip r:embed="rId2">
            <a:extLst>
              <a:ext uri="{28A0092B-C50C-407E-A947-70E740481C1C}">
                <a14:useLocalDpi xmlns:a14="http://schemas.microsoft.com/office/drawing/2010/main" val="0"/>
              </a:ext>
            </a:extLst>
          </a:blip>
          <a:srcRect t="1146" b="1146"/>
          <a:stretch>
            <a:fillRect/>
          </a:stretch>
        </p:blipFill>
        <p:spPr/>
      </p:pic>
      <p:sp>
        <p:nvSpPr>
          <p:cNvPr id="3" name="Slide Number Placeholder 2"/>
          <p:cNvSpPr>
            <a:spLocks noGrp="1"/>
          </p:cNvSpPr>
          <p:nvPr>
            <p:ph type="sldNum" sz="quarter" idx="12"/>
          </p:nvPr>
        </p:nvSpPr>
        <p:spPr/>
        <p:txBody>
          <a:bodyPr/>
          <a:lstStyle/>
          <a:p>
            <a:fld id="{A9558EF7-F72E-7D49-9196-8BD2E8AA09DB}" type="slidenum">
              <a:rPr lang="en-US" smtClean="0"/>
              <a:t>26</a:t>
            </a:fld>
            <a:endParaRPr lang="en-US"/>
          </a:p>
        </p:txBody>
      </p:sp>
    </p:spTree>
    <p:extLst>
      <p:ext uri="{BB962C8B-B14F-4D97-AF65-F5344CB8AC3E}">
        <p14:creationId xmlns:p14="http://schemas.microsoft.com/office/powerpoint/2010/main" val="3553150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9996523"/>
              </p:ext>
            </p:extLst>
          </p:nvPr>
        </p:nvGraphicFramePr>
        <p:xfrm>
          <a:off x="635000" y="1447800"/>
          <a:ext cx="7835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Healing &amp; Recovery</a:t>
            </a:r>
            <a:endParaRPr lang="en-US" dirty="0"/>
          </a:p>
        </p:txBody>
      </p:sp>
      <p:sp>
        <p:nvSpPr>
          <p:cNvPr id="4" name="Slide Number Placeholder 3"/>
          <p:cNvSpPr>
            <a:spLocks noGrp="1"/>
          </p:cNvSpPr>
          <p:nvPr>
            <p:ph type="sldNum" sz="quarter" idx="12"/>
          </p:nvPr>
        </p:nvSpPr>
        <p:spPr/>
        <p:txBody>
          <a:bodyPr/>
          <a:lstStyle/>
          <a:p>
            <a:fld id="{A9558EF7-F72E-7D49-9196-8BD2E8AA09DB}" type="slidenum">
              <a:rPr lang="en-US" smtClean="0"/>
              <a:t>27</a:t>
            </a:fld>
            <a:endParaRPr lang="en-US"/>
          </a:p>
        </p:txBody>
      </p:sp>
    </p:spTree>
    <p:extLst>
      <p:ext uri="{BB962C8B-B14F-4D97-AF65-F5344CB8AC3E}">
        <p14:creationId xmlns:p14="http://schemas.microsoft.com/office/powerpoint/2010/main" val="3639510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077200" cy="1162050"/>
          </a:xfrm>
        </p:spPr>
        <p:txBody>
          <a:bodyPr>
            <a:noAutofit/>
          </a:bodyPr>
          <a:lstStyle/>
          <a:p>
            <a:pPr algn="ctr"/>
            <a:r>
              <a:rPr lang="en-US" sz="5400" dirty="0"/>
              <a:t>Trauma created </a:t>
            </a:r>
            <a:r>
              <a:rPr lang="en-US" sz="5400" dirty="0" smtClean="0"/>
              <a:t>pathways</a:t>
            </a:r>
            <a:endParaRPr lang="en-US" sz="5400" dirty="0"/>
          </a:p>
        </p:txBody>
      </p:sp>
      <p:pic>
        <p:nvPicPr>
          <p:cNvPr id="7" name="Content Placeholder 6" descr="child-school-problems.jpg"/>
          <p:cNvPicPr>
            <a:picLocks noGrp="1" noChangeAspect="1"/>
          </p:cNvPicPr>
          <p:nvPr>
            <p:ph idx="1"/>
          </p:nvPr>
        </p:nvPicPr>
        <p:blipFill>
          <a:blip r:embed="rId2">
            <a:extLst>
              <a:ext uri="{28A0092B-C50C-407E-A947-70E740481C1C}">
                <a14:useLocalDpi xmlns:a14="http://schemas.microsoft.com/office/drawing/2010/main" val="0"/>
              </a:ext>
            </a:extLst>
          </a:blip>
          <a:srcRect l="13710" r="13710"/>
          <a:stretch>
            <a:fillRect/>
          </a:stretch>
        </p:blipFill>
        <p:spPr>
          <a:xfrm>
            <a:off x="3575050" y="1435100"/>
            <a:ext cx="5111750" cy="4691063"/>
          </a:xfrm>
        </p:spPr>
      </p:pic>
      <p:sp>
        <p:nvSpPr>
          <p:cNvPr id="6" name="Text Placeholder 5"/>
          <p:cNvSpPr>
            <a:spLocks noGrp="1"/>
          </p:cNvSpPr>
          <p:nvPr>
            <p:ph type="body" sz="half" idx="2"/>
          </p:nvPr>
        </p:nvSpPr>
        <p:spPr/>
        <p:txBody>
          <a:bodyPr>
            <a:noAutofit/>
          </a:bodyPr>
          <a:lstStyle/>
          <a:p>
            <a:pPr algn="ctr"/>
            <a:r>
              <a:rPr lang="en-US" sz="2400" dirty="0" smtClean="0"/>
              <a:t>I’m </a:t>
            </a:r>
            <a:r>
              <a:rPr lang="en-US" sz="2400" dirty="0"/>
              <a:t>not okay, </a:t>
            </a:r>
            <a:r>
              <a:rPr lang="en-US" sz="2400" dirty="0" smtClean="0"/>
              <a:t>I’m </a:t>
            </a:r>
            <a:r>
              <a:rPr lang="en-US" sz="2400" dirty="0"/>
              <a:t>not safe, others are dangerous, </a:t>
            </a:r>
            <a:r>
              <a:rPr lang="en-US" sz="2400" dirty="0" smtClean="0"/>
              <a:t>I’m </a:t>
            </a:r>
            <a:r>
              <a:rPr lang="en-US" sz="2400" dirty="0"/>
              <a:t>unworthy, </a:t>
            </a:r>
            <a:r>
              <a:rPr lang="en-US" sz="2400" dirty="0" smtClean="0"/>
              <a:t>I don</a:t>
            </a:r>
            <a:r>
              <a:rPr lang="fr-FR" sz="2400" dirty="0" smtClean="0"/>
              <a:t>’</a:t>
            </a:r>
            <a:r>
              <a:rPr lang="en-US" sz="2400" dirty="0" smtClean="0"/>
              <a:t>t </a:t>
            </a:r>
            <a:r>
              <a:rPr lang="en-US" sz="2400" dirty="0"/>
              <a:t>deserve better, the world is unpredictable, people are unpredictable, boundaries are not </a:t>
            </a:r>
            <a:r>
              <a:rPr lang="en-US" sz="2400" dirty="0" smtClean="0"/>
              <a:t>respected, I shouldn't trust anyone…</a:t>
            </a:r>
            <a:endParaRPr lang="en-US" sz="2400" dirty="0"/>
          </a:p>
          <a:p>
            <a:pPr algn="ctr"/>
            <a:endParaRPr lang="en-US" sz="2400" dirty="0"/>
          </a:p>
        </p:txBody>
      </p:sp>
      <p:sp>
        <p:nvSpPr>
          <p:cNvPr id="3" name="Slide Number Placeholder 2"/>
          <p:cNvSpPr>
            <a:spLocks noGrp="1"/>
          </p:cNvSpPr>
          <p:nvPr>
            <p:ph type="sldNum" sz="quarter" idx="12"/>
          </p:nvPr>
        </p:nvSpPr>
        <p:spPr/>
        <p:txBody>
          <a:bodyPr/>
          <a:lstStyle/>
          <a:p>
            <a:fld id="{A9558EF7-F72E-7D49-9196-8BD2E8AA09DB}" type="slidenum">
              <a:rPr lang="en-US" smtClean="0"/>
              <a:t>28</a:t>
            </a:fld>
            <a:endParaRPr lang="en-US"/>
          </a:p>
        </p:txBody>
      </p:sp>
    </p:spTree>
    <p:extLst>
      <p:ext uri="{BB962C8B-B14F-4D97-AF65-F5344CB8AC3E}">
        <p14:creationId xmlns:p14="http://schemas.microsoft.com/office/powerpoint/2010/main" val="2532277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oAutofit/>
          </a:bodyPr>
          <a:lstStyle/>
          <a:p>
            <a:pPr algn="ctr"/>
            <a:r>
              <a:rPr lang="en-US" sz="4800" dirty="0" smtClean="0"/>
              <a:t>Neural Replacement Activities</a:t>
            </a:r>
            <a:endParaRPr lang="en-US" sz="4800" dirty="0"/>
          </a:p>
        </p:txBody>
      </p:sp>
      <p:sp>
        <p:nvSpPr>
          <p:cNvPr id="5" name="Content Placeholder 4"/>
          <p:cNvSpPr>
            <a:spLocks noGrp="1"/>
          </p:cNvSpPr>
          <p:nvPr>
            <p:ph idx="1"/>
          </p:nvPr>
        </p:nvSpPr>
        <p:spPr>
          <a:xfrm>
            <a:off x="3575050" y="1435100"/>
            <a:ext cx="5111750" cy="4691063"/>
          </a:xfrm>
        </p:spPr>
        <p:txBody>
          <a:bodyPr>
            <a:normAutofit/>
          </a:bodyPr>
          <a:lstStyle/>
          <a:p>
            <a:pPr marL="0" indent="0" algn="ctr">
              <a:buNone/>
            </a:pPr>
            <a:endParaRPr lang="en-US" dirty="0"/>
          </a:p>
        </p:txBody>
      </p:sp>
      <p:sp>
        <p:nvSpPr>
          <p:cNvPr id="10" name="Text Placeholder 9"/>
          <p:cNvSpPr>
            <a:spLocks noGrp="1"/>
          </p:cNvSpPr>
          <p:nvPr>
            <p:ph type="body" sz="half" idx="2"/>
          </p:nvPr>
        </p:nvSpPr>
        <p:spPr/>
        <p:txBody>
          <a:bodyPr/>
          <a:lstStyle/>
          <a:p>
            <a:pPr algn="ctr"/>
            <a:r>
              <a:rPr lang="en-US" sz="2400" dirty="0"/>
              <a:t>To heal the brain, a child’s lifestyle and social routine must incorporate consistent and frequent replacement exercises that build new patterning about safety, predictability, self awareness, self confidence and nurturing. </a:t>
            </a:r>
          </a:p>
          <a:p>
            <a:endParaRPr lang="en-US" dirty="0"/>
          </a:p>
        </p:txBody>
      </p:sp>
      <p:sp>
        <p:nvSpPr>
          <p:cNvPr id="3" name="Slide Number Placeholder 2"/>
          <p:cNvSpPr>
            <a:spLocks noGrp="1"/>
          </p:cNvSpPr>
          <p:nvPr>
            <p:ph type="sldNum" sz="quarter" idx="12"/>
          </p:nvPr>
        </p:nvSpPr>
        <p:spPr/>
        <p:txBody>
          <a:bodyPr/>
          <a:lstStyle/>
          <a:p>
            <a:fld id="{A9558EF7-F72E-7D49-9196-8BD2E8AA09DB}" type="slidenum">
              <a:rPr lang="en-US" smtClean="0"/>
              <a:t>29</a:t>
            </a:fld>
            <a:endParaRPr lang="en-US"/>
          </a:p>
        </p:txBody>
      </p:sp>
      <p:pic>
        <p:nvPicPr>
          <p:cNvPr id="9" name="Content Placeholder 8" descr="changing-minds-now-twitter.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47750" b="-47750"/>
          <a:stretch>
            <a:fillRect/>
          </a:stretch>
        </p:blipFill>
        <p:spPr>
          <a:xfrm>
            <a:off x="3465513" y="1252538"/>
            <a:ext cx="5221287" cy="5103812"/>
          </a:xfrm>
        </p:spPr>
      </p:pic>
    </p:spTree>
    <p:extLst>
      <p:ext uri="{BB962C8B-B14F-4D97-AF65-F5344CB8AC3E}">
        <p14:creationId xmlns:p14="http://schemas.microsoft.com/office/powerpoint/2010/main" val="114359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5164666"/>
            <a:ext cx="5486400" cy="202671"/>
          </a:xfrm>
        </p:spPr>
        <p:txBody>
          <a:bodyPr>
            <a:normAutofit fontScale="90000"/>
          </a:bodyPr>
          <a:lstStyle/>
          <a:p>
            <a:endParaRPr lang="en-US" dirty="0"/>
          </a:p>
        </p:txBody>
      </p:sp>
      <p:pic>
        <p:nvPicPr>
          <p:cNvPr id="8" name="Content Placeholder 7" descr="eggs-in-a-blanket.jpg"/>
          <p:cNvPicPr>
            <a:picLocks noGrp="1" noChangeAspect="1"/>
          </p:cNvPicPr>
          <p:nvPr>
            <p:ph type="pic" idx="1"/>
          </p:nvPr>
        </p:nvPicPr>
        <p:blipFill>
          <a:blip r:embed="rId2">
            <a:extLst>
              <a:ext uri="{28A0092B-C50C-407E-A947-70E740481C1C}">
                <a14:useLocalDpi xmlns:a14="http://schemas.microsoft.com/office/drawing/2010/main" val="0"/>
              </a:ext>
            </a:extLst>
          </a:blip>
          <a:srcRect l="14516" r="14516"/>
          <a:stretch>
            <a:fillRect/>
          </a:stretch>
        </p:blipFill>
        <p:spPr>
          <a:xfrm>
            <a:off x="1134533" y="254000"/>
            <a:ext cx="6790267" cy="4724399"/>
          </a:xfrm>
        </p:spPr>
      </p:pic>
      <p:sp>
        <p:nvSpPr>
          <p:cNvPr id="9" name="Text Placeholder 8"/>
          <p:cNvSpPr>
            <a:spLocks noGrp="1"/>
          </p:cNvSpPr>
          <p:nvPr>
            <p:ph type="body" sz="half" idx="2"/>
          </p:nvPr>
        </p:nvSpPr>
        <p:spPr/>
        <p:txBody>
          <a:bodyPr>
            <a:normAutofit/>
          </a:bodyPr>
          <a:lstStyle/>
          <a:p>
            <a:pPr algn="ctr"/>
            <a:r>
              <a:rPr lang="en-US" sz="4400" dirty="0"/>
              <a:t>Something Different</a:t>
            </a:r>
          </a:p>
        </p:txBody>
      </p:sp>
      <p:sp>
        <p:nvSpPr>
          <p:cNvPr id="5" name="Slide Number Placeholder 4"/>
          <p:cNvSpPr>
            <a:spLocks noGrp="1"/>
          </p:cNvSpPr>
          <p:nvPr>
            <p:ph type="sldNum" sz="quarter" idx="12"/>
          </p:nvPr>
        </p:nvSpPr>
        <p:spPr/>
        <p:txBody>
          <a:bodyPr/>
          <a:lstStyle/>
          <a:p>
            <a:fld id="{A9558EF7-F72E-7D49-9196-8BD2E8AA09DB}" type="slidenum">
              <a:rPr lang="en-US" smtClean="0"/>
              <a:t>3</a:t>
            </a:fld>
            <a:endParaRPr lang="en-US"/>
          </a:p>
        </p:txBody>
      </p:sp>
    </p:spTree>
    <p:extLst>
      <p:ext uri="{BB962C8B-B14F-4D97-AF65-F5344CB8AC3E}">
        <p14:creationId xmlns:p14="http://schemas.microsoft.com/office/powerpoint/2010/main" val="32155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Teachers often serve as a “Do-Over”</a:t>
            </a:r>
            <a:br>
              <a:rPr lang="en-US" sz="3200" dirty="0" smtClean="0"/>
            </a:br>
            <a:r>
              <a:rPr lang="en-US" sz="2400" dirty="0" smtClean="0"/>
              <a:t>Typical therapeutic issues: trust, boundaries and secrecy</a:t>
            </a:r>
            <a:endParaRPr lang="en-US" sz="2400" dirty="0"/>
          </a:p>
        </p:txBody>
      </p:sp>
      <p:sp>
        <p:nvSpPr>
          <p:cNvPr id="6" name="Content Placeholder 5"/>
          <p:cNvSpPr>
            <a:spLocks noGrp="1"/>
          </p:cNvSpPr>
          <p:nvPr>
            <p:ph idx="1"/>
          </p:nvPr>
        </p:nvSpPr>
        <p:spPr/>
        <p:txBody>
          <a:bodyPr>
            <a:normAutofit/>
          </a:bodyPr>
          <a:lstStyle/>
          <a:p>
            <a:pPr algn="ctr"/>
            <a:r>
              <a:rPr lang="en-US" dirty="0" smtClean="0"/>
              <a:t>Boundaries are important</a:t>
            </a:r>
          </a:p>
          <a:p>
            <a:pPr algn="ctr"/>
            <a:r>
              <a:rPr lang="en-US" dirty="0" smtClean="0"/>
              <a:t>What the students says is important and worthy</a:t>
            </a:r>
          </a:p>
          <a:p>
            <a:pPr algn="ctr"/>
            <a:r>
              <a:rPr lang="en-US" dirty="0" smtClean="0"/>
              <a:t>Introduce ‘freeze” words (no, don</a:t>
            </a:r>
            <a:r>
              <a:rPr lang="fr-FR" dirty="0" smtClean="0"/>
              <a:t>’</a:t>
            </a:r>
            <a:r>
              <a:rPr lang="en-US" dirty="0" smtClean="0"/>
              <a:t>t, stop)</a:t>
            </a:r>
          </a:p>
          <a:p>
            <a:pPr algn="ctr"/>
            <a:r>
              <a:rPr lang="en-US" dirty="0" smtClean="0"/>
              <a:t>Create opportunities for external clarification, support or help – (referee) </a:t>
            </a:r>
          </a:p>
          <a:p>
            <a:pPr algn="ctr"/>
            <a:r>
              <a:rPr lang="en-US" dirty="0" smtClean="0"/>
              <a:t>Keeping your word –establishes trust</a:t>
            </a:r>
          </a:p>
        </p:txBody>
      </p:sp>
      <p:sp>
        <p:nvSpPr>
          <p:cNvPr id="2" name="Slide Number Placeholder 1"/>
          <p:cNvSpPr>
            <a:spLocks noGrp="1"/>
          </p:cNvSpPr>
          <p:nvPr>
            <p:ph type="sldNum" sz="quarter" idx="12"/>
          </p:nvPr>
        </p:nvSpPr>
        <p:spPr/>
        <p:txBody>
          <a:bodyPr/>
          <a:lstStyle/>
          <a:p>
            <a:fld id="{A9558EF7-F72E-7D49-9196-8BD2E8AA09DB}" type="slidenum">
              <a:rPr lang="en-US" smtClean="0"/>
              <a:t>30</a:t>
            </a:fld>
            <a:endParaRPr lang="en-US"/>
          </a:p>
        </p:txBody>
      </p:sp>
    </p:spTree>
    <p:extLst>
      <p:ext uri="{BB962C8B-B14F-4D97-AF65-F5344CB8AC3E}">
        <p14:creationId xmlns:p14="http://schemas.microsoft.com/office/powerpoint/2010/main" val="3021001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01467" cy="438150"/>
          </a:xfrm>
        </p:spPr>
        <p:txBody>
          <a:bodyPr>
            <a:noAutofit/>
          </a:bodyPr>
          <a:lstStyle/>
          <a:p>
            <a:pPr algn="ctr"/>
            <a:r>
              <a:rPr lang="en-US" sz="3600" dirty="0" smtClean="0"/>
              <a:t>When Everyone Knows…</a:t>
            </a:r>
            <a:endParaRPr lang="en-US" sz="3600" dirty="0"/>
          </a:p>
        </p:txBody>
      </p:sp>
      <p:pic>
        <p:nvPicPr>
          <p:cNvPr id="7" name="Content Placeholder 6" descr="143-113951-kindergarten-1-1439535887.jpg"/>
          <p:cNvPicPr>
            <a:picLocks noGrp="1" noChangeAspect="1"/>
          </p:cNvPicPr>
          <p:nvPr>
            <p:ph idx="1"/>
          </p:nvPr>
        </p:nvPicPr>
        <p:blipFill>
          <a:blip r:embed="rId2">
            <a:extLst>
              <a:ext uri="{28A0092B-C50C-407E-A947-70E740481C1C}">
                <a14:useLocalDpi xmlns:a14="http://schemas.microsoft.com/office/drawing/2010/main" val="0"/>
              </a:ext>
            </a:extLst>
          </a:blip>
          <a:srcRect l="20477" r="20477"/>
          <a:stretch>
            <a:fillRect/>
          </a:stretch>
        </p:blipFill>
        <p:spPr>
          <a:xfrm>
            <a:off x="3575050" y="931863"/>
            <a:ext cx="5111750" cy="5194300"/>
          </a:xfrm>
        </p:spPr>
      </p:pic>
      <p:sp>
        <p:nvSpPr>
          <p:cNvPr id="6" name="Text Placeholder 5"/>
          <p:cNvSpPr>
            <a:spLocks noGrp="1"/>
          </p:cNvSpPr>
          <p:nvPr>
            <p:ph type="body" sz="half" idx="2"/>
          </p:nvPr>
        </p:nvSpPr>
        <p:spPr>
          <a:xfrm>
            <a:off x="457200" y="711200"/>
            <a:ext cx="3008313" cy="5414963"/>
          </a:xfrm>
        </p:spPr>
        <p:txBody>
          <a:bodyPr>
            <a:noAutofit/>
          </a:bodyPr>
          <a:lstStyle/>
          <a:p>
            <a:pPr algn="ctr"/>
            <a:r>
              <a:rPr lang="en-US" sz="1800" dirty="0"/>
              <a:t>If they are developmentally able to understand, further explain that their bodies are responding (jumpy or nervous) because of something that scared them in the past. A false alarm was set off within their bodies. The false alarm was triggered by something that reminded them of their past scary experience. Under the circumstances, their response was natural. When they have a chance to check to see if they’re in real danger, they can recognize they are not in danger and can begin to manage their feelings. </a:t>
            </a:r>
          </a:p>
          <a:p>
            <a:pPr algn="ctr"/>
            <a:endParaRPr lang="en-US" sz="1800" dirty="0"/>
          </a:p>
        </p:txBody>
      </p:sp>
      <p:sp>
        <p:nvSpPr>
          <p:cNvPr id="4" name="Slide Number Placeholder 3"/>
          <p:cNvSpPr>
            <a:spLocks noGrp="1"/>
          </p:cNvSpPr>
          <p:nvPr>
            <p:ph type="sldNum" sz="quarter" idx="12"/>
          </p:nvPr>
        </p:nvSpPr>
        <p:spPr/>
        <p:txBody>
          <a:bodyPr/>
          <a:lstStyle/>
          <a:p>
            <a:fld id="{A9558EF7-F72E-7D49-9196-8BD2E8AA09DB}" type="slidenum">
              <a:rPr lang="en-US" smtClean="0"/>
              <a:t>31</a:t>
            </a:fld>
            <a:endParaRPr lang="en-US"/>
          </a:p>
        </p:txBody>
      </p:sp>
    </p:spTree>
    <p:extLst>
      <p:ext uri="{BB962C8B-B14F-4D97-AF65-F5344CB8AC3E}">
        <p14:creationId xmlns:p14="http://schemas.microsoft.com/office/powerpoint/2010/main" val="1853702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smtClean="0"/>
              <a:t>Healing</a:t>
            </a:r>
            <a:endParaRPr lang="en-US" sz="4800" dirty="0"/>
          </a:p>
        </p:txBody>
      </p:sp>
      <p:sp>
        <p:nvSpPr>
          <p:cNvPr id="7" name="Content Placeholder 6"/>
          <p:cNvSpPr>
            <a:spLocks noGrp="1"/>
          </p:cNvSpPr>
          <p:nvPr>
            <p:ph idx="1"/>
          </p:nvPr>
        </p:nvSpPr>
        <p:spPr/>
        <p:txBody>
          <a:bodyPr>
            <a:normAutofit fontScale="77500" lnSpcReduction="20000"/>
          </a:bodyPr>
          <a:lstStyle/>
          <a:p>
            <a:r>
              <a:rPr lang="en-US" dirty="0"/>
              <a:t>Drink cold water (not soda or other beverages)</a:t>
            </a:r>
            <a:r>
              <a:rPr lang="en-US" dirty="0" smtClean="0"/>
              <a:t>.</a:t>
            </a:r>
          </a:p>
          <a:p>
            <a:r>
              <a:rPr lang="en-US" dirty="0" smtClean="0"/>
              <a:t>Walk </a:t>
            </a:r>
            <a:r>
              <a:rPr lang="en-US" dirty="0"/>
              <a:t>or otherwise move around </a:t>
            </a:r>
            <a:r>
              <a:rPr lang="en-US" dirty="0" smtClean="0"/>
              <a:t>you </a:t>
            </a:r>
            <a:r>
              <a:rPr lang="en-US" dirty="0"/>
              <a:t>or another safe person. Repeat what you are telling them about their immediate safety</a:t>
            </a:r>
            <a:r>
              <a:rPr lang="en-US" dirty="0" smtClean="0"/>
              <a:t>.</a:t>
            </a:r>
          </a:p>
          <a:p>
            <a:r>
              <a:rPr lang="en-US" dirty="0" smtClean="0"/>
              <a:t>Urge them to know </a:t>
            </a:r>
            <a:r>
              <a:rPr lang="en-US" dirty="0"/>
              <a:t>they are okay</a:t>
            </a:r>
            <a:r>
              <a:rPr lang="en-US" dirty="0" smtClean="0"/>
              <a:t>.</a:t>
            </a:r>
          </a:p>
          <a:p>
            <a:r>
              <a:rPr lang="en-US" dirty="0" smtClean="0"/>
              <a:t>Urge them to know </a:t>
            </a:r>
            <a:r>
              <a:rPr lang="en-US" dirty="0"/>
              <a:t>their bodies are upset, but they are okay. Their feelings will pass</a:t>
            </a:r>
            <a:r>
              <a:rPr lang="en-US" dirty="0" smtClean="0"/>
              <a:t>!</a:t>
            </a:r>
          </a:p>
          <a:p>
            <a:r>
              <a:rPr lang="en-US" dirty="0" smtClean="0"/>
              <a:t>Urge them to know </a:t>
            </a:r>
            <a:r>
              <a:rPr lang="en-US" dirty="0"/>
              <a:t>they can literally look around their immediate setting and let you know why they are safe</a:t>
            </a:r>
            <a:r>
              <a:rPr lang="en-US" dirty="0" smtClean="0"/>
              <a:t>.</a:t>
            </a:r>
          </a:p>
          <a:p>
            <a:r>
              <a:rPr lang="en-US" dirty="0" smtClean="0"/>
              <a:t>Urge them to know </a:t>
            </a:r>
            <a:r>
              <a:rPr lang="en-US" dirty="0"/>
              <a:t>they are not responsible for their fear. It is a normal physical response after being frightened in the </a:t>
            </a:r>
            <a:r>
              <a:rPr lang="en-US" dirty="0" smtClean="0"/>
              <a:t>past.</a:t>
            </a:r>
          </a:p>
          <a:p>
            <a:r>
              <a:rPr lang="en-US" dirty="0" smtClean="0"/>
              <a:t>Urge them to know </a:t>
            </a:r>
            <a:r>
              <a:rPr lang="en-US" dirty="0"/>
              <a:t>they are extremely brave. </a:t>
            </a:r>
          </a:p>
          <a:p>
            <a:endParaRPr lang="en-US" dirty="0"/>
          </a:p>
        </p:txBody>
      </p:sp>
      <p:sp>
        <p:nvSpPr>
          <p:cNvPr id="5" name="Slide Number Placeholder 4"/>
          <p:cNvSpPr>
            <a:spLocks noGrp="1"/>
          </p:cNvSpPr>
          <p:nvPr>
            <p:ph type="sldNum" sz="quarter" idx="12"/>
          </p:nvPr>
        </p:nvSpPr>
        <p:spPr/>
        <p:txBody>
          <a:bodyPr/>
          <a:lstStyle/>
          <a:p>
            <a:fld id="{A9558EF7-F72E-7D49-9196-8BD2E8AA09DB}" type="slidenum">
              <a:rPr lang="en-US" smtClean="0"/>
              <a:t>32</a:t>
            </a:fld>
            <a:endParaRPr lang="en-US"/>
          </a:p>
        </p:txBody>
      </p:sp>
    </p:spTree>
    <p:extLst>
      <p:ext uri="{BB962C8B-B14F-4D97-AF65-F5344CB8AC3E}">
        <p14:creationId xmlns:p14="http://schemas.microsoft.com/office/powerpoint/2010/main" val="119442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ainbows-unicorns.jpg"/>
          <p:cNvPicPr>
            <a:picLocks noGrp="1" noChangeAspect="1"/>
          </p:cNvPicPr>
          <p:nvPr>
            <p:ph type="pic" idx="1"/>
          </p:nvPr>
        </p:nvPicPr>
        <p:blipFill>
          <a:blip r:embed="rId2">
            <a:extLst>
              <a:ext uri="{28A0092B-C50C-407E-A947-70E740481C1C}">
                <a14:useLocalDpi xmlns:a14="http://schemas.microsoft.com/office/drawing/2010/main" val="0"/>
              </a:ext>
            </a:extLst>
          </a:blip>
          <a:srcRect l="5524" r="5524"/>
          <a:stretch>
            <a:fillRect/>
          </a:stretch>
        </p:blipFill>
        <p:spPr/>
      </p:pic>
      <p:sp>
        <p:nvSpPr>
          <p:cNvPr id="3" name="Content Placeholder 2"/>
          <p:cNvSpPr>
            <a:spLocks noGrp="1"/>
          </p:cNvSpPr>
          <p:nvPr>
            <p:ph type="body" sz="half" idx="2"/>
          </p:nvPr>
        </p:nvSpPr>
        <p:spPr>
          <a:xfrm>
            <a:off x="371231" y="5001846"/>
            <a:ext cx="8499231" cy="1426308"/>
          </a:xfrm>
        </p:spPr>
        <p:txBody>
          <a:bodyPr>
            <a:normAutofit fontScale="85000" lnSpcReduction="20000"/>
          </a:bodyPr>
          <a:lstStyle/>
          <a:p>
            <a:pPr algn="ctr"/>
            <a:r>
              <a:rPr lang="en-US" sz="4000" dirty="0" smtClean="0"/>
              <a:t>Six suggestions to help achieve that state of attentive calmness where learning can take place ! </a:t>
            </a:r>
            <a:endParaRPr lang="en-US" sz="4000" dirty="0"/>
          </a:p>
        </p:txBody>
      </p:sp>
      <p:sp>
        <p:nvSpPr>
          <p:cNvPr id="2" name="Slide Number Placeholder 1"/>
          <p:cNvSpPr>
            <a:spLocks noGrp="1"/>
          </p:cNvSpPr>
          <p:nvPr>
            <p:ph type="sldNum" sz="quarter" idx="12"/>
          </p:nvPr>
        </p:nvSpPr>
        <p:spPr/>
        <p:txBody>
          <a:bodyPr/>
          <a:lstStyle/>
          <a:p>
            <a:fld id="{A9558EF7-F72E-7D49-9196-8BD2E8AA09DB}" type="slidenum">
              <a:rPr lang="en-US" smtClean="0"/>
              <a:t>33</a:t>
            </a:fld>
            <a:endParaRPr lang="en-US"/>
          </a:p>
        </p:txBody>
      </p:sp>
    </p:spTree>
    <p:extLst>
      <p:ext uri="{BB962C8B-B14F-4D97-AF65-F5344CB8AC3E}">
        <p14:creationId xmlns:p14="http://schemas.microsoft.com/office/powerpoint/2010/main" val="2717679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400" dirty="0" smtClean="0"/>
              <a:t>Deep Breathing: </a:t>
            </a:r>
            <a:r>
              <a:rPr lang="en-US" sz="2400" dirty="0"/>
              <a:t>The slower and deeper the better</a:t>
            </a:r>
            <a:r>
              <a:rPr lang="en-US" sz="2400" dirty="0" smtClean="0"/>
              <a:t>.</a:t>
            </a:r>
            <a:endParaRPr lang="en-US" sz="2400" dirty="0"/>
          </a:p>
        </p:txBody>
      </p:sp>
      <p:pic>
        <p:nvPicPr>
          <p:cNvPr id="4" name="Content Placeholder 3" descr="deep-breathing-199x300.jpg"/>
          <p:cNvPicPr>
            <a:picLocks noGrp="1" noChangeAspect="1"/>
          </p:cNvPicPr>
          <p:nvPr>
            <p:ph idx="1"/>
          </p:nvPr>
        </p:nvPicPr>
        <p:blipFill>
          <a:blip r:embed="rId3">
            <a:extLst>
              <a:ext uri="{28A0092B-C50C-407E-A947-70E740481C1C}">
                <a14:useLocalDpi xmlns:a14="http://schemas.microsoft.com/office/drawing/2010/main" val="0"/>
              </a:ext>
            </a:extLst>
          </a:blip>
          <a:srcRect t="12023" b="12023"/>
          <a:stretch>
            <a:fillRect/>
          </a:stretch>
        </p:blipFill>
        <p:spPr/>
      </p:pic>
      <p:sp>
        <p:nvSpPr>
          <p:cNvPr id="6" name="Text Placeholder 5"/>
          <p:cNvSpPr>
            <a:spLocks noGrp="1"/>
          </p:cNvSpPr>
          <p:nvPr>
            <p:ph type="body" sz="half" idx="2"/>
          </p:nvPr>
        </p:nvSpPr>
        <p:spPr/>
        <p:txBody>
          <a:bodyPr>
            <a:normAutofit/>
          </a:bodyPr>
          <a:lstStyle/>
          <a:p>
            <a:pPr algn="ctr"/>
            <a:r>
              <a:rPr lang="en-US" sz="2400" dirty="0" err="1" smtClean="0"/>
              <a:t>Therapistaid.com</a:t>
            </a:r>
            <a:endParaRPr lang="en-US" sz="2400" dirty="0" smtClean="0"/>
          </a:p>
          <a:p>
            <a:pPr algn="ctr"/>
            <a:endParaRPr lang="en-US" sz="2400" dirty="0" smtClean="0"/>
          </a:p>
          <a:p>
            <a:pPr algn="ctr"/>
            <a:r>
              <a:rPr lang="en-US" sz="2400" dirty="0"/>
              <a:t>Sesame Street: Common and </a:t>
            </a:r>
            <a:r>
              <a:rPr lang="en-US" sz="2400" dirty="0" err="1"/>
              <a:t>Colbie</a:t>
            </a:r>
            <a:r>
              <a:rPr lang="en-US" sz="2400" dirty="0"/>
              <a:t> </a:t>
            </a:r>
            <a:r>
              <a:rPr lang="en-US" sz="2400" dirty="0" err="1"/>
              <a:t>Caillat</a:t>
            </a:r>
            <a:r>
              <a:rPr lang="en-US" sz="2400" dirty="0"/>
              <a:t> - "Belly Breathe" with </a:t>
            </a:r>
            <a:r>
              <a:rPr lang="en-US" sz="2400" dirty="0" smtClean="0"/>
              <a:t>Elmo</a:t>
            </a:r>
          </a:p>
          <a:p>
            <a:pPr algn="ctr"/>
            <a:endParaRPr lang="en-US" sz="2400" dirty="0"/>
          </a:p>
          <a:p>
            <a:pPr algn="ctr"/>
            <a:r>
              <a:rPr lang="en-US" sz="2400" dirty="0" err="1" smtClean="0"/>
              <a:t>Pbs.org</a:t>
            </a:r>
            <a:endParaRPr lang="en-US" sz="2400" dirty="0" smtClean="0"/>
          </a:p>
          <a:p>
            <a:pPr algn="ctr"/>
            <a:r>
              <a:rPr lang="en-US" sz="2400" dirty="0" smtClean="0"/>
              <a:t>Calming breathing exercises for kids</a:t>
            </a:r>
          </a:p>
          <a:p>
            <a:pPr algn="ctr"/>
            <a:endParaRPr lang="en-US" sz="2400" dirty="0" smtClean="0"/>
          </a:p>
          <a:p>
            <a:pPr algn="ctr"/>
            <a:endParaRPr lang="en-US" sz="2400" dirty="0"/>
          </a:p>
        </p:txBody>
      </p:sp>
      <p:sp>
        <p:nvSpPr>
          <p:cNvPr id="2" name="Slide Number Placeholder 1"/>
          <p:cNvSpPr>
            <a:spLocks noGrp="1"/>
          </p:cNvSpPr>
          <p:nvPr>
            <p:ph type="sldNum" sz="quarter" idx="12"/>
          </p:nvPr>
        </p:nvSpPr>
        <p:spPr/>
        <p:txBody>
          <a:bodyPr/>
          <a:lstStyle/>
          <a:p>
            <a:fld id="{A9558EF7-F72E-7D49-9196-8BD2E8AA09DB}" type="slidenum">
              <a:rPr lang="en-US" smtClean="0"/>
              <a:t>34</a:t>
            </a:fld>
            <a:endParaRPr lang="en-US"/>
          </a:p>
        </p:txBody>
      </p:sp>
    </p:spTree>
    <p:extLst>
      <p:ext uri="{BB962C8B-B14F-4D97-AF65-F5344CB8AC3E}">
        <p14:creationId xmlns:p14="http://schemas.microsoft.com/office/powerpoint/2010/main" val="4123328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Some of Us Hang Out in Dangerous Areas            in our Mind</a:t>
            </a:r>
            <a:endParaRPr lang="en-US" sz="3600" dirty="0"/>
          </a:p>
        </p:txBody>
      </p:sp>
      <p:sp>
        <p:nvSpPr>
          <p:cNvPr id="3" name="Content Placeholder 2"/>
          <p:cNvSpPr>
            <a:spLocks noGrp="1"/>
          </p:cNvSpPr>
          <p:nvPr>
            <p:ph idx="1"/>
          </p:nvPr>
        </p:nvSpPr>
        <p:spPr>
          <a:xfrm>
            <a:off x="457200" y="1600200"/>
            <a:ext cx="8229600" cy="5072207"/>
          </a:xfrm>
        </p:spPr>
        <p:txBody>
          <a:bodyPr/>
          <a:lstStyle/>
          <a:p>
            <a:pPr marL="0" indent="0">
              <a:buNone/>
            </a:pPr>
            <a:endParaRPr lang="en-US" dirty="0"/>
          </a:p>
        </p:txBody>
      </p:sp>
      <p:cxnSp>
        <p:nvCxnSpPr>
          <p:cNvPr id="5" name="Straight Connector 4"/>
          <p:cNvCxnSpPr/>
          <p:nvPr/>
        </p:nvCxnSpPr>
        <p:spPr>
          <a:xfrm>
            <a:off x="751194" y="2575943"/>
            <a:ext cx="7762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Explosion 1 10"/>
          <p:cNvSpPr/>
          <p:nvPr/>
        </p:nvSpPr>
        <p:spPr>
          <a:xfrm>
            <a:off x="2664951" y="2575943"/>
            <a:ext cx="3934826" cy="4096464"/>
          </a:xfrm>
          <a:prstGeom prst="irregularSeal1">
            <a:avLst/>
          </a:prstGeom>
          <a:solidFill>
            <a:schemeClr val="tx2">
              <a:lumMod val="60000"/>
              <a:lumOff val="40000"/>
              <a:alpha val="77000"/>
            </a:schemeClr>
          </a:solidFill>
          <a:ln>
            <a:solidFill>
              <a:srgbClr val="000000"/>
            </a:solidFill>
          </a:ln>
          <a:effectLst>
            <a:outerShdw blurRad="40000" dist="23000" dir="5400000" rotWithShape="0">
              <a:srgbClr val="000000">
                <a:alpha val="35000"/>
              </a:srgbClr>
            </a:out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rPr>
              <a:t>Here and Now:</a:t>
            </a:r>
          </a:p>
          <a:p>
            <a:pPr algn="ctr"/>
            <a:r>
              <a:rPr lang="en-US" sz="2400" dirty="0" smtClean="0">
                <a:solidFill>
                  <a:schemeClr val="bg1"/>
                </a:solidFill>
              </a:rPr>
              <a:t>Live and Heal</a:t>
            </a:r>
            <a:endParaRPr lang="en-US" sz="2400" dirty="0">
              <a:solidFill>
                <a:schemeClr val="bg1"/>
              </a:solidFill>
            </a:endParaRPr>
          </a:p>
        </p:txBody>
      </p:sp>
      <p:sp>
        <p:nvSpPr>
          <p:cNvPr id="15" name="Rectangle 14"/>
          <p:cNvSpPr/>
          <p:nvPr/>
        </p:nvSpPr>
        <p:spPr>
          <a:xfrm>
            <a:off x="6599777" y="2897935"/>
            <a:ext cx="1913756" cy="26117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Futuristic worries… ‘</a:t>
            </a:r>
            <a:r>
              <a:rPr lang="en-US" sz="2800" i="1" dirty="0" smtClean="0"/>
              <a:t>what if’s’ </a:t>
            </a:r>
            <a:endParaRPr lang="en-US" sz="2800" i="1" dirty="0"/>
          </a:p>
        </p:txBody>
      </p:sp>
      <p:sp>
        <p:nvSpPr>
          <p:cNvPr id="16" name="Rectangle 15"/>
          <p:cNvSpPr/>
          <p:nvPr/>
        </p:nvSpPr>
        <p:spPr>
          <a:xfrm>
            <a:off x="751193" y="2897935"/>
            <a:ext cx="1913758" cy="261172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Past events: traumatic or  unpleasant</a:t>
            </a:r>
            <a:endParaRPr lang="en-US" sz="2800" dirty="0"/>
          </a:p>
        </p:txBody>
      </p:sp>
      <p:cxnSp>
        <p:nvCxnSpPr>
          <p:cNvPr id="18" name="Straight Arrow Connector 17"/>
          <p:cNvCxnSpPr/>
          <p:nvPr/>
        </p:nvCxnSpPr>
        <p:spPr>
          <a:xfrm>
            <a:off x="1663358" y="2575943"/>
            <a:ext cx="0" cy="3219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507165" y="2575943"/>
            <a:ext cx="0" cy="518766"/>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511941" y="2575943"/>
            <a:ext cx="0" cy="3219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A9558EF7-F72E-7D49-9196-8BD2E8AA09DB}" type="slidenum">
              <a:rPr lang="en-US" smtClean="0"/>
              <a:t>35</a:t>
            </a:fld>
            <a:endParaRPr lang="en-US"/>
          </a:p>
        </p:txBody>
      </p:sp>
    </p:spTree>
    <p:extLst>
      <p:ext uri="{BB962C8B-B14F-4D97-AF65-F5344CB8AC3E}">
        <p14:creationId xmlns:p14="http://schemas.microsoft.com/office/powerpoint/2010/main" val="12686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3050"/>
            <a:ext cx="8229600" cy="942521"/>
          </a:xfrm>
        </p:spPr>
        <p:txBody>
          <a:bodyPr>
            <a:normAutofit/>
          </a:bodyPr>
          <a:lstStyle/>
          <a:p>
            <a:pPr algn="ctr" eaLnBrk="1" hangingPunct="1">
              <a:defRPr/>
            </a:pPr>
            <a:r>
              <a:rPr lang="en-US" sz="4400" dirty="0" smtClean="0">
                <a:cs typeface="+mj-cs"/>
              </a:rPr>
              <a:t>5 Step Grounding Technique</a:t>
            </a:r>
          </a:p>
        </p:txBody>
      </p:sp>
      <p:pic>
        <p:nvPicPr>
          <p:cNvPr id="3" name="Content Placeholder 2" descr="ask.jpg"/>
          <p:cNvPicPr>
            <a:picLocks noGrp="1" noChangeAspect="1"/>
          </p:cNvPicPr>
          <p:nvPr>
            <p:ph idx="1"/>
          </p:nvPr>
        </p:nvPicPr>
        <p:blipFill>
          <a:blip r:embed="rId3">
            <a:extLst>
              <a:ext uri="{28A0092B-C50C-407E-A947-70E740481C1C}">
                <a14:useLocalDpi xmlns:a14="http://schemas.microsoft.com/office/drawing/2010/main" val="0"/>
              </a:ext>
            </a:extLst>
          </a:blip>
          <a:srcRect t="-43345" b="-43345"/>
          <a:stretch>
            <a:fillRect/>
          </a:stretch>
        </p:blipFill>
        <p:spPr/>
      </p:pic>
      <p:sp>
        <p:nvSpPr>
          <p:cNvPr id="8195" name="Rectangle 3"/>
          <p:cNvSpPr>
            <a:spLocks noGrp="1" noChangeArrowheads="1"/>
          </p:cNvSpPr>
          <p:nvPr>
            <p:ph type="body" sz="half" idx="2"/>
          </p:nvPr>
        </p:nvSpPr>
        <p:spPr/>
        <p:txBody>
          <a:bodyPr>
            <a:noAutofit/>
          </a:bodyPr>
          <a:lstStyle/>
          <a:p>
            <a:pPr algn="ctr" eaLnBrk="1" hangingPunct="1">
              <a:defRPr/>
            </a:pPr>
            <a:r>
              <a:rPr lang="en-US" sz="2800" dirty="0" smtClean="0">
                <a:cs typeface="+mn-cs"/>
              </a:rPr>
              <a:t>1. Jen, stop thinking about this for now!</a:t>
            </a:r>
          </a:p>
          <a:p>
            <a:pPr algn="ctr" eaLnBrk="1" hangingPunct="1">
              <a:defRPr/>
            </a:pPr>
            <a:r>
              <a:rPr lang="en-US" sz="2800" dirty="0" smtClean="0">
                <a:cs typeface="+mn-cs"/>
              </a:rPr>
              <a:t>2. Where am I ?</a:t>
            </a:r>
          </a:p>
          <a:p>
            <a:pPr algn="ctr" eaLnBrk="1" hangingPunct="1">
              <a:defRPr/>
            </a:pPr>
            <a:r>
              <a:rPr lang="en-US" sz="2800" dirty="0" smtClean="0">
                <a:cs typeface="+mn-cs"/>
              </a:rPr>
              <a:t>3. Who am I with?</a:t>
            </a:r>
          </a:p>
          <a:p>
            <a:pPr algn="ctr" eaLnBrk="1" hangingPunct="1">
              <a:defRPr/>
            </a:pPr>
            <a:r>
              <a:rPr lang="en-US" sz="2800" dirty="0" smtClean="0">
                <a:cs typeface="+mn-cs"/>
              </a:rPr>
              <a:t>4. What is the task at hand?</a:t>
            </a:r>
          </a:p>
          <a:p>
            <a:pPr algn="ctr" eaLnBrk="1" hangingPunct="1">
              <a:defRPr/>
            </a:pPr>
            <a:r>
              <a:rPr lang="en-US" sz="2800" dirty="0" smtClean="0">
                <a:cs typeface="+mn-cs"/>
              </a:rPr>
              <a:t>5. What are three objects in my environment? </a:t>
            </a:r>
          </a:p>
        </p:txBody>
      </p:sp>
      <p:sp>
        <p:nvSpPr>
          <p:cNvPr id="2" name="Slide Number Placeholder 1"/>
          <p:cNvSpPr>
            <a:spLocks noGrp="1"/>
          </p:cNvSpPr>
          <p:nvPr>
            <p:ph type="sldNum" sz="quarter" idx="12"/>
          </p:nvPr>
        </p:nvSpPr>
        <p:spPr/>
        <p:txBody>
          <a:bodyPr/>
          <a:lstStyle/>
          <a:p>
            <a:fld id="{A9558EF7-F72E-7D49-9196-8BD2E8AA09DB}" type="slidenum">
              <a:rPr lang="en-US" smtClean="0"/>
              <a:t>36</a:t>
            </a:fld>
            <a:endParaRPr lang="en-US"/>
          </a:p>
        </p:txBody>
      </p:sp>
    </p:spTree>
    <p:extLst>
      <p:ext uri="{BB962C8B-B14F-4D97-AF65-F5344CB8AC3E}">
        <p14:creationId xmlns:p14="http://schemas.microsoft.com/office/powerpoint/2010/main" val="2112264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2000"/>
                                        <p:tgtEl>
                                          <p:spTgt spid="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ger-Iceber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499" y="0"/>
            <a:ext cx="5256716" cy="6858000"/>
          </a:xfrm>
          <a:prstGeom prst="rect">
            <a:avLst/>
          </a:prstGeom>
        </p:spPr>
      </p:pic>
      <p:sp>
        <p:nvSpPr>
          <p:cNvPr id="2" name="Slide Number Placeholder 1"/>
          <p:cNvSpPr>
            <a:spLocks noGrp="1"/>
          </p:cNvSpPr>
          <p:nvPr>
            <p:ph type="sldNum" sz="quarter" idx="12"/>
          </p:nvPr>
        </p:nvSpPr>
        <p:spPr/>
        <p:txBody>
          <a:bodyPr/>
          <a:lstStyle/>
          <a:p>
            <a:fld id="{A9558EF7-F72E-7D49-9196-8BD2E8AA09DB}" type="slidenum">
              <a:rPr lang="en-US" smtClean="0"/>
              <a:t>37</a:t>
            </a:fld>
            <a:endParaRPr lang="en-US"/>
          </a:p>
        </p:txBody>
      </p:sp>
    </p:spTree>
    <p:extLst>
      <p:ext uri="{BB962C8B-B14F-4D97-AF65-F5344CB8AC3E}">
        <p14:creationId xmlns:p14="http://schemas.microsoft.com/office/powerpoint/2010/main" val="483052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Experiencing Your Emotions </a:t>
            </a:r>
          </a:p>
        </p:txBody>
      </p:sp>
      <p:pic>
        <p:nvPicPr>
          <p:cNvPr id="5" name="Content Placeholder 4" descr="15109407_1269576249729203_236614152223617579_n.jpg"/>
          <p:cNvPicPr>
            <a:picLocks noGrp="1" noChangeAspect="1"/>
          </p:cNvPicPr>
          <p:nvPr>
            <p:ph idx="1"/>
          </p:nvPr>
        </p:nvPicPr>
        <p:blipFill>
          <a:blip r:embed="rId3">
            <a:extLst>
              <a:ext uri="{28A0092B-C50C-407E-A947-70E740481C1C}">
                <a14:useLocalDpi xmlns:a14="http://schemas.microsoft.com/office/drawing/2010/main" val="0"/>
              </a:ext>
            </a:extLst>
          </a:blip>
          <a:srcRect l="6333" r="6333"/>
          <a:stretch>
            <a:fillRect/>
          </a:stretch>
        </p:blipFill>
        <p:spPr/>
      </p:pic>
      <p:sp>
        <p:nvSpPr>
          <p:cNvPr id="4" name="Text Placeholder 3"/>
          <p:cNvSpPr>
            <a:spLocks noGrp="1"/>
          </p:cNvSpPr>
          <p:nvPr>
            <p:ph type="body" sz="half" idx="2"/>
          </p:nvPr>
        </p:nvSpPr>
        <p:spPr/>
        <p:txBody>
          <a:bodyPr>
            <a:normAutofit/>
          </a:bodyPr>
          <a:lstStyle/>
          <a:p>
            <a:pPr algn="ctr"/>
            <a:r>
              <a:rPr lang="en-US" sz="2400" dirty="0" smtClean="0"/>
              <a:t>As uncomfortable as your emotions may be, they wont hurt you. They are just your body’s way of trying to communicate with you. Remind yourself that most emotions peak fairly soon after you notice them and dissipate shortly afterward. </a:t>
            </a:r>
            <a:endParaRPr lang="en-US" sz="2400" dirty="0"/>
          </a:p>
        </p:txBody>
      </p:sp>
      <p:sp>
        <p:nvSpPr>
          <p:cNvPr id="3" name="Slide Number Placeholder 2"/>
          <p:cNvSpPr>
            <a:spLocks noGrp="1"/>
          </p:cNvSpPr>
          <p:nvPr>
            <p:ph type="sldNum" sz="quarter" idx="12"/>
          </p:nvPr>
        </p:nvSpPr>
        <p:spPr/>
        <p:txBody>
          <a:bodyPr/>
          <a:lstStyle/>
          <a:p>
            <a:fld id="{A9558EF7-F72E-7D49-9196-8BD2E8AA09DB}" type="slidenum">
              <a:rPr lang="en-US" smtClean="0"/>
              <a:t>38</a:t>
            </a:fld>
            <a:endParaRPr lang="en-US"/>
          </a:p>
        </p:txBody>
      </p:sp>
    </p:spTree>
    <p:extLst>
      <p:ext uri="{BB962C8B-B14F-4D97-AF65-F5344CB8AC3E}">
        <p14:creationId xmlns:p14="http://schemas.microsoft.com/office/powerpoint/2010/main" val="1237821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Mindfulness</a:t>
            </a:r>
            <a:br>
              <a:rPr lang="en-US" dirty="0"/>
            </a:br>
            <a:r>
              <a:rPr lang="en-US" sz="3100" dirty="0"/>
              <a:t>https://</a:t>
            </a:r>
            <a:r>
              <a:rPr lang="en-US" sz="3100" dirty="0" err="1"/>
              <a:t>www.youtube.com</a:t>
            </a:r>
            <a:r>
              <a:rPr lang="en-US" sz="3100" dirty="0"/>
              <a:t>/</a:t>
            </a:r>
            <a:r>
              <a:rPr lang="en-US" sz="3100" dirty="0" err="1"/>
              <a:t>watch?v</a:t>
            </a:r>
            <a:r>
              <a:rPr lang="en-US" sz="3100" dirty="0"/>
              <a:t>=</a:t>
            </a:r>
            <a:r>
              <a:rPr lang="en-US" sz="3100" dirty="0" err="1"/>
              <a:t>a_hPelcPRTg</a:t>
            </a:r>
            <a:endParaRPr lang="en-US" sz="3100" dirty="0"/>
          </a:p>
        </p:txBody>
      </p:sp>
      <p:pic>
        <p:nvPicPr>
          <p:cNvPr id="4" name="Content Placeholder 3" descr="2208401-Daniel-Goleman-Quote-Happy-calm-children-learn-best.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
        <p:nvSpPr>
          <p:cNvPr id="5" name="Slide Number Placeholder 4"/>
          <p:cNvSpPr>
            <a:spLocks noGrp="1"/>
          </p:cNvSpPr>
          <p:nvPr>
            <p:ph type="sldNum" sz="quarter" idx="12"/>
          </p:nvPr>
        </p:nvSpPr>
        <p:spPr/>
        <p:txBody>
          <a:bodyPr/>
          <a:lstStyle/>
          <a:p>
            <a:fld id="{A9558EF7-F72E-7D49-9196-8BD2E8AA09DB}" type="slidenum">
              <a:rPr lang="en-US" smtClean="0"/>
              <a:t>39</a:t>
            </a:fld>
            <a:endParaRPr lang="en-US"/>
          </a:p>
        </p:txBody>
      </p:sp>
    </p:spTree>
    <p:extLst>
      <p:ext uri="{BB962C8B-B14F-4D97-AF65-F5344CB8AC3E}">
        <p14:creationId xmlns:p14="http://schemas.microsoft.com/office/powerpoint/2010/main" val="210320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3008313" cy="171450"/>
          </a:xfrm>
        </p:spPr>
        <p:txBody>
          <a:bodyPr>
            <a:normAutofit fontScale="90000"/>
          </a:bodyPr>
          <a:lstStyle/>
          <a:p>
            <a:endParaRPr lang="en-US" dirty="0"/>
          </a:p>
        </p:txBody>
      </p:sp>
      <p:sp>
        <p:nvSpPr>
          <p:cNvPr id="8" name="Text Placeholder 7"/>
          <p:cNvSpPr>
            <a:spLocks noGrp="1"/>
          </p:cNvSpPr>
          <p:nvPr>
            <p:ph type="body" sz="half" idx="2"/>
          </p:nvPr>
        </p:nvSpPr>
        <p:spPr>
          <a:xfrm>
            <a:off x="457200" y="533400"/>
            <a:ext cx="3008313" cy="5592763"/>
          </a:xfrm>
        </p:spPr>
        <p:txBody>
          <a:bodyPr>
            <a:noAutofit/>
          </a:bodyPr>
          <a:lstStyle/>
          <a:p>
            <a:pPr algn="ctr"/>
            <a:r>
              <a:rPr lang="en-US" sz="3400" dirty="0"/>
              <a:t>How to know if someone is recovered from their trauma? </a:t>
            </a:r>
          </a:p>
          <a:p>
            <a:pPr algn="ctr"/>
            <a:r>
              <a:rPr lang="en-US" sz="3400" dirty="0"/>
              <a:t>The trauma is integrated into </a:t>
            </a:r>
            <a:r>
              <a:rPr lang="en-US" sz="3400" dirty="0" smtClean="0"/>
              <a:t>ones </a:t>
            </a:r>
            <a:r>
              <a:rPr lang="en-US" sz="3400" dirty="0"/>
              <a:t>story </a:t>
            </a:r>
            <a:r>
              <a:rPr lang="en-US" sz="3400" dirty="0" smtClean="0"/>
              <a:t>but the </a:t>
            </a:r>
            <a:r>
              <a:rPr lang="en-US" sz="3400" dirty="0"/>
              <a:t>trauma is not </a:t>
            </a:r>
            <a:r>
              <a:rPr lang="en-US" sz="3400" dirty="0" smtClean="0"/>
              <a:t>             </a:t>
            </a:r>
          </a:p>
          <a:p>
            <a:pPr algn="ctr"/>
            <a:r>
              <a:rPr lang="en-US" sz="3400" b="1" dirty="0" smtClean="0"/>
              <a:t>THE STORY !</a:t>
            </a:r>
            <a:endParaRPr lang="en-US" sz="3400" b="1" dirty="0"/>
          </a:p>
          <a:p>
            <a:pPr algn="ctr"/>
            <a:endParaRPr lang="en-US" sz="3400" dirty="0"/>
          </a:p>
        </p:txBody>
      </p:sp>
      <p:pic>
        <p:nvPicPr>
          <p:cNvPr id="11" name="Content Placeholder 10" descr="Inspired-Wellbeing-Magazine-Mind.jpg"/>
          <p:cNvPicPr>
            <a:picLocks noGrp="1" noChangeAspect="1"/>
          </p:cNvPicPr>
          <p:nvPr>
            <p:ph idx="1"/>
          </p:nvPr>
        </p:nvPicPr>
        <p:blipFill>
          <a:blip r:embed="rId2">
            <a:extLst>
              <a:ext uri="{28A0092B-C50C-407E-A947-70E740481C1C}">
                <a14:useLocalDpi xmlns:a14="http://schemas.microsoft.com/office/drawing/2010/main" val="0"/>
              </a:ext>
            </a:extLst>
          </a:blip>
          <a:srcRect t="-46548" b="-46548"/>
          <a:stretch>
            <a:fillRect/>
          </a:stretch>
        </p:blipFill>
        <p:spPr/>
      </p:pic>
      <p:sp>
        <p:nvSpPr>
          <p:cNvPr id="2" name="Slide Number Placeholder 1"/>
          <p:cNvSpPr>
            <a:spLocks noGrp="1"/>
          </p:cNvSpPr>
          <p:nvPr>
            <p:ph type="sldNum" sz="quarter" idx="12"/>
          </p:nvPr>
        </p:nvSpPr>
        <p:spPr/>
        <p:txBody>
          <a:bodyPr/>
          <a:lstStyle/>
          <a:p>
            <a:fld id="{A9558EF7-F72E-7D49-9196-8BD2E8AA09DB}" type="slidenum">
              <a:rPr lang="en-US" smtClean="0"/>
              <a:t>4</a:t>
            </a:fld>
            <a:endParaRPr lang="en-US"/>
          </a:p>
        </p:txBody>
      </p:sp>
    </p:spTree>
    <p:extLst>
      <p:ext uri="{BB962C8B-B14F-4D97-AF65-F5344CB8AC3E}">
        <p14:creationId xmlns:p14="http://schemas.microsoft.com/office/powerpoint/2010/main" val="42199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a:t>
            </a:r>
            <a:endParaRPr lang="en-US" dirty="0"/>
          </a:p>
        </p:txBody>
      </p:sp>
      <p:sp>
        <p:nvSpPr>
          <p:cNvPr id="6" name="Slide Number Placeholder 5"/>
          <p:cNvSpPr>
            <a:spLocks noGrp="1"/>
          </p:cNvSpPr>
          <p:nvPr>
            <p:ph type="sldNum" sz="quarter" idx="12"/>
          </p:nvPr>
        </p:nvSpPr>
        <p:spPr/>
        <p:txBody>
          <a:bodyPr/>
          <a:lstStyle/>
          <a:p>
            <a:fld id="{A9558EF7-F72E-7D49-9196-8BD2E8AA09DB}" type="slidenum">
              <a:rPr lang="en-US" smtClean="0"/>
              <a:t>40</a:t>
            </a:fld>
            <a:endParaRPr lang="en-US"/>
          </a:p>
        </p:txBody>
      </p:sp>
      <p:pic>
        <p:nvPicPr>
          <p:cNvPr id="7" name="Content Placeholder 6" descr="gonoodle.png"/>
          <p:cNvPicPr>
            <a:picLocks noGrp="1" noChangeAspect="1"/>
          </p:cNvPicPr>
          <p:nvPr>
            <p:ph sz="half" idx="1"/>
          </p:nvPr>
        </p:nvPicPr>
        <p:blipFill>
          <a:blip r:embed="rId3">
            <a:extLst>
              <a:ext uri="{28A0092B-C50C-407E-A947-70E740481C1C}">
                <a14:useLocalDpi xmlns:a14="http://schemas.microsoft.com/office/drawing/2010/main" val="0"/>
              </a:ext>
            </a:extLst>
          </a:blip>
          <a:srcRect t="-20075" b="-20075"/>
          <a:stretch>
            <a:fillRect/>
          </a:stretch>
        </p:blipFill>
        <p:spPr>
          <a:xfrm>
            <a:off x="152400" y="748772"/>
            <a:ext cx="4792133" cy="5042430"/>
          </a:xfrm>
        </p:spPr>
      </p:pic>
      <p:pic>
        <p:nvPicPr>
          <p:cNvPr id="9" name="Content Placeholder 8" descr="gozen_logopreview.png"/>
          <p:cNvPicPr>
            <a:picLocks noGrp="1" noChangeAspect="1"/>
          </p:cNvPicPr>
          <p:nvPr>
            <p:ph sz="half" idx="2"/>
          </p:nvPr>
        </p:nvPicPr>
        <p:blipFill>
          <a:blip r:embed="rId4">
            <a:extLst>
              <a:ext uri="{28A0092B-C50C-407E-A947-70E740481C1C}">
                <a14:useLocalDpi xmlns:a14="http://schemas.microsoft.com/office/drawing/2010/main" val="0"/>
              </a:ext>
            </a:extLst>
          </a:blip>
          <a:srcRect t="-56731" b="-56731"/>
          <a:stretch>
            <a:fillRect/>
          </a:stretch>
        </p:blipFill>
        <p:spPr>
          <a:xfrm>
            <a:off x="5105400" y="1011239"/>
            <a:ext cx="4038600" cy="4525963"/>
          </a:xfrm>
        </p:spPr>
      </p:pic>
    </p:spTree>
    <p:extLst>
      <p:ext uri="{BB962C8B-B14F-4D97-AF65-F5344CB8AC3E}">
        <p14:creationId xmlns:p14="http://schemas.microsoft.com/office/powerpoint/2010/main" val="1123581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1589617"/>
          </a:xfrm>
        </p:spPr>
        <p:txBody>
          <a:bodyPr>
            <a:noAutofit/>
          </a:bodyPr>
          <a:lstStyle/>
          <a:p>
            <a:pPr algn="ctr"/>
            <a:r>
              <a:rPr lang="en-US" sz="2400" dirty="0" smtClean="0"/>
              <a:t> Understanding Negative Bias and Changing Brain Structure</a:t>
            </a:r>
            <a:endParaRPr lang="en-US" sz="2400" dirty="0"/>
          </a:p>
        </p:txBody>
      </p:sp>
      <p:pic>
        <p:nvPicPr>
          <p:cNvPr id="5" name="Content Placeholder 4" descr="Hardwiring-Happiness.png"/>
          <p:cNvPicPr>
            <a:picLocks noGrp="1" noChangeAspect="1"/>
          </p:cNvPicPr>
          <p:nvPr>
            <p:ph idx="1"/>
          </p:nvPr>
        </p:nvPicPr>
        <p:blipFill>
          <a:blip r:embed="rId2">
            <a:extLst>
              <a:ext uri="{28A0092B-C50C-407E-A947-70E740481C1C}">
                <a14:useLocalDpi xmlns:a14="http://schemas.microsoft.com/office/drawing/2010/main" val="0"/>
              </a:ext>
            </a:extLst>
          </a:blip>
          <a:srcRect l="-15699" r="-15699"/>
          <a:stretch>
            <a:fillRect/>
          </a:stretch>
        </p:blipFill>
        <p:spPr/>
      </p:pic>
      <p:sp>
        <p:nvSpPr>
          <p:cNvPr id="4" name="Text Placeholder 3"/>
          <p:cNvSpPr>
            <a:spLocks noGrp="1"/>
          </p:cNvSpPr>
          <p:nvPr>
            <p:ph type="body" sz="half" idx="2"/>
          </p:nvPr>
        </p:nvSpPr>
        <p:spPr>
          <a:xfrm>
            <a:off x="457200" y="2015067"/>
            <a:ext cx="3008313" cy="4111096"/>
          </a:xfrm>
        </p:spPr>
        <p:txBody>
          <a:bodyPr/>
          <a:lstStyle/>
          <a:p>
            <a:pPr lvl="0" algn="ctr"/>
            <a:r>
              <a:rPr lang="en-US" sz="2400" dirty="0"/>
              <a:t>TED talk 14 min Hardwiring </a:t>
            </a:r>
            <a:r>
              <a:rPr lang="en-US" sz="2400" dirty="0" smtClean="0"/>
              <a:t>Happiness</a:t>
            </a:r>
            <a:r>
              <a:rPr lang="en-US" sz="2400" dirty="0"/>
              <a:t>: Dr. Rick Hanson at </a:t>
            </a:r>
            <a:r>
              <a:rPr lang="en-US" sz="2400" dirty="0" err="1"/>
              <a:t>TEDxMarin</a:t>
            </a:r>
            <a:r>
              <a:rPr lang="en-US" sz="2400" dirty="0"/>
              <a:t> </a:t>
            </a:r>
            <a:r>
              <a:rPr lang="en-US" sz="2400" dirty="0" smtClean="0"/>
              <a:t>2013</a:t>
            </a:r>
          </a:p>
          <a:p>
            <a:pPr lvl="0" algn="ctr"/>
            <a:endParaRPr lang="en-US" sz="2400" dirty="0" smtClean="0"/>
          </a:p>
          <a:p>
            <a:pPr lvl="0" algn="ctr"/>
            <a:r>
              <a:rPr lang="en-US" sz="2000" dirty="0" smtClean="0"/>
              <a:t> </a:t>
            </a:r>
            <a:r>
              <a:rPr lang="en-US" sz="2000" dirty="0"/>
              <a:t>https://www.youtube.com/watch?v=jpuDyGgIeh0&amp;list=PLZwaG5do7TJ2V_O_VKL2YqLNXEKj66WMl</a:t>
            </a:r>
          </a:p>
          <a:p>
            <a:pPr lvl="0"/>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A9558EF7-F72E-7D49-9196-8BD2E8AA09DB}" type="slidenum">
              <a:rPr lang="en-US" smtClean="0"/>
              <a:t>41</a:t>
            </a:fld>
            <a:endParaRPr lang="en-US"/>
          </a:p>
        </p:txBody>
      </p:sp>
    </p:spTree>
    <p:extLst>
      <p:ext uri="{BB962C8B-B14F-4D97-AF65-F5344CB8AC3E}">
        <p14:creationId xmlns:p14="http://schemas.microsoft.com/office/powerpoint/2010/main" val="855824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truth is: Schools help kids heal and recover all the time ! </a:t>
            </a:r>
            <a:endParaRPr lang="en-US" dirty="0"/>
          </a:p>
        </p:txBody>
      </p:sp>
      <p:pic>
        <p:nvPicPr>
          <p:cNvPr id="4" name="Content Placeholder 3" descr="feel.jpg"/>
          <p:cNvPicPr>
            <a:picLocks noGrp="1" noChangeAspect="1"/>
          </p:cNvPicPr>
          <p:nvPr>
            <p:ph idx="1"/>
          </p:nvPr>
        </p:nvPicPr>
        <p:blipFill>
          <a:blip r:embed="rId2">
            <a:extLst>
              <a:ext uri="{28A0092B-C50C-407E-A947-70E740481C1C}">
                <a14:useLocalDpi xmlns:a14="http://schemas.microsoft.com/office/drawing/2010/main" val="0"/>
              </a:ext>
            </a:extLst>
          </a:blip>
          <a:srcRect l="-21174" r="-21174"/>
          <a:stretch>
            <a:fillRect/>
          </a:stretch>
        </p:blipFill>
        <p:spPr/>
      </p:pic>
      <p:sp>
        <p:nvSpPr>
          <p:cNvPr id="3" name="Slide Number Placeholder 2"/>
          <p:cNvSpPr>
            <a:spLocks noGrp="1"/>
          </p:cNvSpPr>
          <p:nvPr>
            <p:ph type="sldNum" sz="quarter" idx="12"/>
          </p:nvPr>
        </p:nvSpPr>
        <p:spPr/>
        <p:txBody>
          <a:bodyPr/>
          <a:lstStyle/>
          <a:p>
            <a:fld id="{A9558EF7-F72E-7D49-9196-8BD2E8AA09DB}" type="slidenum">
              <a:rPr lang="en-US" smtClean="0"/>
              <a:t>42</a:t>
            </a:fld>
            <a:endParaRPr lang="en-US"/>
          </a:p>
        </p:txBody>
      </p:sp>
    </p:spTree>
    <p:extLst>
      <p:ext uri="{BB962C8B-B14F-4D97-AF65-F5344CB8AC3E}">
        <p14:creationId xmlns:p14="http://schemas.microsoft.com/office/powerpoint/2010/main" val="1660302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Varying Effects</a:t>
            </a:r>
            <a:endParaRPr lang="en-US" dirty="0"/>
          </a:p>
        </p:txBody>
      </p:sp>
      <p:pic>
        <p:nvPicPr>
          <p:cNvPr id="4" name="Content Placeholder 3" descr="Trauma eff.jpg"/>
          <p:cNvPicPr>
            <a:picLocks noGrp="1" noChangeAspect="1"/>
          </p:cNvPicPr>
          <p:nvPr>
            <p:ph idx="1"/>
          </p:nvPr>
        </p:nvPicPr>
        <p:blipFill>
          <a:blip r:embed="rId2">
            <a:extLst>
              <a:ext uri="{28A0092B-C50C-407E-A947-70E740481C1C}">
                <a14:useLocalDpi xmlns:a14="http://schemas.microsoft.com/office/drawing/2010/main" val="0"/>
              </a:ext>
            </a:extLst>
          </a:blip>
          <a:srcRect l="-18285" r="-18285"/>
          <a:stretch>
            <a:fillRect/>
          </a:stretch>
        </p:blipFill>
        <p:spPr/>
      </p:pic>
      <p:sp>
        <p:nvSpPr>
          <p:cNvPr id="3" name="Slide Number Placeholder 2"/>
          <p:cNvSpPr>
            <a:spLocks noGrp="1"/>
          </p:cNvSpPr>
          <p:nvPr>
            <p:ph type="sldNum" sz="quarter" idx="12"/>
          </p:nvPr>
        </p:nvSpPr>
        <p:spPr/>
        <p:txBody>
          <a:bodyPr/>
          <a:lstStyle/>
          <a:p>
            <a:fld id="{A9558EF7-F72E-7D49-9196-8BD2E8AA09DB}" type="slidenum">
              <a:rPr lang="en-US" smtClean="0"/>
              <a:t>5</a:t>
            </a:fld>
            <a:endParaRPr lang="en-US"/>
          </a:p>
        </p:txBody>
      </p:sp>
    </p:spTree>
    <p:extLst>
      <p:ext uri="{BB962C8B-B14F-4D97-AF65-F5344CB8AC3E}">
        <p14:creationId xmlns:p14="http://schemas.microsoft.com/office/powerpoint/2010/main" val="338582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201083"/>
          </a:xfrm>
        </p:spPr>
        <p:txBody>
          <a:bodyPr>
            <a:normAutofit fontScale="90000"/>
          </a:bodyPr>
          <a:lstStyle/>
          <a:p>
            <a:endParaRPr lang="en-US" dirty="0"/>
          </a:p>
        </p:txBody>
      </p:sp>
      <p:pic>
        <p:nvPicPr>
          <p:cNvPr id="6" name="Content Placeholder 5" descr="sch.jpg"/>
          <p:cNvPicPr>
            <a:picLocks noGrp="1" noChangeAspect="1"/>
          </p:cNvPicPr>
          <p:nvPr>
            <p:ph idx="1"/>
          </p:nvPr>
        </p:nvPicPr>
        <p:blipFill>
          <a:blip r:embed="rId2">
            <a:extLst>
              <a:ext uri="{28A0092B-C50C-407E-A947-70E740481C1C}">
                <a14:useLocalDpi xmlns:a14="http://schemas.microsoft.com/office/drawing/2010/main" val="0"/>
              </a:ext>
            </a:extLst>
          </a:blip>
          <a:srcRect l="6260" r="6260"/>
          <a:stretch>
            <a:fillRect/>
          </a:stretch>
        </p:blipFill>
        <p:spPr/>
      </p:pic>
      <p:sp>
        <p:nvSpPr>
          <p:cNvPr id="5" name="Text Placeholder 4"/>
          <p:cNvSpPr>
            <a:spLocks noGrp="1"/>
          </p:cNvSpPr>
          <p:nvPr>
            <p:ph type="body" sz="half" idx="2"/>
          </p:nvPr>
        </p:nvSpPr>
        <p:spPr>
          <a:xfrm>
            <a:off x="457200" y="474134"/>
            <a:ext cx="3008313" cy="5977466"/>
          </a:xfrm>
        </p:spPr>
        <p:txBody>
          <a:bodyPr>
            <a:noAutofit/>
          </a:bodyPr>
          <a:lstStyle/>
          <a:p>
            <a:pPr algn="ctr"/>
            <a:r>
              <a:rPr lang="en-US" sz="2000" dirty="0"/>
              <a:t>Trauma can affect the child’s developing brain. Children who become hyper-alert may not be able to attend to academic material. Learning requires a state of attentive calmness. Traumatized children can show difficulty with concentration, retaining information, processing and understanding new information, planning and organization, and other cognitive skills. Language skills in particular are thought to be susceptible to disruption. </a:t>
            </a:r>
          </a:p>
          <a:p>
            <a:pPr algn="ctr"/>
            <a:endParaRPr lang="en-US" sz="2000" dirty="0"/>
          </a:p>
        </p:txBody>
      </p:sp>
      <p:sp>
        <p:nvSpPr>
          <p:cNvPr id="2" name="Slide Number Placeholder 1"/>
          <p:cNvSpPr>
            <a:spLocks noGrp="1"/>
          </p:cNvSpPr>
          <p:nvPr>
            <p:ph type="sldNum" sz="quarter" idx="12"/>
          </p:nvPr>
        </p:nvSpPr>
        <p:spPr/>
        <p:txBody>
          <a:bodyPr/>
          <a:lstStyle/>
          <a:p>
            <a:fld id="{A9558EF7-F72E-7D49-9196-8BD2E8AA09DB}" type="slidenum">
              <a:rPr lang="en-US" smtClean="0"/>
              <a:t>6</a:t>
            </a:fld>
            <a:endParaRPr lang="en-US"/>
          </a:p>
        </p:txBody>
      </p:sp>
    </p:spTree>
    <p:extLst>
      <p:ext uri="{BB962C8B-B14F-4D97-AF65-F5344CB8AC3E}">
        <p14:creationId xmlns:p14="http://schemas.microsoft.com/office/powerpoint/2010/main" val="2262377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133350"/>
          </a:xfrm>
        </p:spPr>
        <p:txBody>
          <a:bodyPr>
            <a:normAutofit fontScale="90000"/>
          </a:bodyPr>
          <a:lstStyle/>
          <a:p>
            <a:endParaRPr lang="en-US" dirty="0"/>
          </a:p>
        </p:txBody>
      </p:sp>
      <p:pic>
        <p:nvPicPr>
          <p:cNvPr id="7" name="Content Placeholder 6" descr="d.jpg"/>
          <p:cNvPicPr>
            <a:picLocks noGrp="1" noChangeAspect="1"/>
          </p:cNvPicPr>
          <p:nvPr>
            <p:ph idx="1"/>
          </p:nvPr>
        </p:nvPicPr>
        <p:blipFill>
          <a:blip r:embed="rId2">
            <a:extLst>
              <a:ext uri="{28A0092B-C50C-407E-A947-70E740481C1C}">
                <a14:useLocalDpi xmlns:a14="http://schemas.microsoft.com/office/drawing/2010/main" val="0"/>
              </a:ext>
            </a:extLst>
          </a:blip>
          <a:srcRect t="-51642" b="-51642"/>
          <a:stretch>
            <a:fillRect/>
          </a:stretch>
        </p:blipFill>
        <p:spPr>
          <a:xfrm>
            <a:off x="3575050" y="-1081617"/>
            <a:ext cx="5111750" cy="5704417"/>
          </a:xfrm>
        </p:spPr>
      </p:pic>
      <p:sp>
        <p:nvSpPr>
          <p:cNvPr id="6" name="Text Placeholder 5"/>
          <p:cNvSpPr>
            <a:spLocks noGrp="1"/>
          </p:cNvSpPr>
          <p:nvPr>
            <p:ph type="body" sz="half" idx="2"/>
          </p:nvPr>
        </p:nvSpPr>
        <p:spPr>
          <a:xfrm>
            <a:off x="457200" y="558800"/>
            <a:ext cx="3008313" cy="6011333"/>
          </a:xfrm>
        </p:spPr>
        <p:txBody>
          <a:bodyPr>
            <a:noAutofit/>
          </a:bodyPr>
          <a:lstStyle/>
          <a:p>
            <a:pPr algn="ctr"/>
            <a:r>
              <a:rPr lang="en-US" sz="2400" dirty="0"/>
              <a:t>Attachment and relationships can change. Trauma can disrupt a child’s key relationships and make them wary of others. Children may become isolated, have few social skills, and lack sources of support. Some children may be clingy, chronically anxious, emotionally needy, and lack boundaries. </a:t>
            </a:r>
          </a:p>
          <a:p>
            <a:pPr algn="ctr"/>
            <a:endParaRPr lang="en-US" sz="2400" dirty="0"/>
          </a:p>
        </p:txBody>
      </p:sp>
      <p:pic>
        <p:nvPicPr>
          <p:cNvPr id="2" name="Picture 1" desc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93649"/>
            <a:ext cx="3048000" cy="2253151"/>
          </a:xfrm>
          <a:prstGeom prst="rect">
            <a:avLst/>
          </a:prstGeom>
        </p:spPr>
      </p:pic>
      <p:pic>
        <p:nvPicPr>
          <p:cNvPr id="3" name="Picture 2" descr="2cv016-01-11_lif_15816187_I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050" y="3318934"/>
            <a:ext cx="3079750" cy="3251199"/>
          </a:xfrm>
          <a:prstGeom prst="rect">
            <a:avLst/>
          </a:prstGeom>
        </p:spPr>
      </p:pic>
      <p:sp>
        <p:nvSpPr>
          <p:cNvPr id="5" name="Slide Number Placeholder 4"/>
          <p:cNvSpPr>
            <a:spLocks noGrp="1"/>
          </p:cNvSpPr>
          <p:nvPr>
            <p:ph type="sldNum" sz="quarter" idx="12"/>
          </p:nvPr>
        </p:nvSpPr>
        <p:spPr/>
        <p:txBody>
          <a:bodyPr/>
          <a:lstStyle/>
          <a:p>
            <a:fld id="{A9558EF7-F72E-7D49-9196-8BD2E8AA09DB}" type="slidenum">
              <a:rPr lang="en-US" smtClean="0"/>
              <a:t>7</a:t>
            </a:fld>
            <a:endParaRPr lang="en-US"/>
          </a:p>
        </p:txBody>
      </p:sp>
    </p:spTree>
    <p:extLst>
      <p:ext uri="{BB962C8B-B14F-4D97-AF65-F5344CB8AC3E}">
        <p14:creationId xmlns:p14="http://schemas.microsoft.com/office/powerpoint/2010/main" val="329085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719"/>
          </a:xfrm>
        </p:spPr>
        <p:txBody>
          <a:bodyPr>
            <a:normAutofit fontScale="90000"/>
          </a:bodyPr>
          <a:lstStyle/>
          <a:p>
            <a:endParaRPr lang="en-US" dirty="0"/>
          </a:p>
        </p:txBody>
      </p:sp>
      <p:pic>
        <p:nvPicPr>
          <p:cNvPr id="5" name="Content Placeholder 4" descr="p.jpg"/>
          <p:cNvPicPr>
            <a:picLocks noGrp="1" noChangeAspect="1"/>
          </p:cNvPicPr>
          <p:nvPr>
            <p:ph idx="1"/>
          </p:nvPr>
        </p:nvPicPr>
        <p:blipFill>
          <a:blip r:embed="rId3">
            <a:extLst>
              <a:ext uri="{28A0092B-C50C-407E-A947-70E740481C1C}">
                <a14:useLocalDpi xmlns:a14="http://schemas.microsoft.com/office/drawing/2010/main" val="0"/>
              </a:ext>
            </a:extLst>
          </a:blip>
          <a:srcRect t="-20002" b="-20002"/>
          <a:stretch>
            <a:fillRect/>
          </a:stretch>
        </p:blipFill>
        <p:spPr/>
      </p:pic>
      <p:sp>
        <p:nvSpPr>
          <p:cNvPr id="4" name="Text Placeholder 3"/>
          <p:cNvSpPr>
            <a:spLocks noGrp="1"/>
          </p:cNvSpPr>
          <p:nvPr>
            <p:ph type="body" sz="half" idx="2"/>
          </p:nvPr>
        </p:nvSpPr>
        <p:spPr>
          <a:xfrm>
            <a:off x="457200" y="318768"/>
            <a:ext cx="3008313" cy="6132831"/>
          </a:xfrm>
        </p:spPr>
        <p:txBody>
          <a:bodyPr>
            <a:noAutofit/>
          </a:bodyPr>
          <a:lstStyle/>
          <a:p>
            <a:pPr algn="ctr"/>
            <a:r>
              <a:rPr lang="en-US" sz="2800" dirty="0"/>
              <a:t>Behavioral control may be challenging. Traumatized children may have poor impulse control or be overly constricted. Some show oppositional behaviors, aggression, and other acting out behaviors. </a:t>
            </a:r>
          </a:p>
          <a:p>
            <a:pPr algn="ctr"/>
            <a:endParaRPr lang="en-US" sz="2800" dirty="0"/>
          </a:p>
        </p:txBody>
      </p:sp>
      <p:sp>
        <p:nvSpPr>
          <p:cNvPr id="3" name="Slide Number Placeholder 2"/>
          <p:cNvSpPr>
            <a:spLocks noGrp="1"/>
          </p:cNvSpPr>
          <p:nvPr>
            <p:ph type="sldNum" sz="quarter" idx="12"/>
          </p:nvPr>
        </p:nvSpPr>
        <p:spPr/>
        <p:txBody>
          <a:bodyPr/>
          <a:lstStyle/>
          <a:p>
            <a:fld id="{A9558EF7-F72E-7D49-9196-8BD2E8AA09DB}" type="slidenum">
              <a:rPr lang="en-US" smtClean="0"/>
              <a:t>8</a:t>
            </a:fld>
            <a:endParaRPr lang="en-US"/>
          </a:p>
        </p:txBody>
      </p:sp>
    </p:spTree>
    <p:extLst>
      <p:ext uri="{BB962C8B-B14F-4D97-AF65-F5344CB8AC3E}">
        <p14:creationId xmlns:p14="http://schemas.microsoft.com/office/powerpoint/2010/main" val="261735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51883"/>
          </a:xfrm>
        </p:spPr>
        <p:txBody>
          <a:bodyPr>
            <a:normAutofit fontScale="90000"/>
          </a:bodyPr>
          <a:lstStyle/>
          <a:p>
            <a:endParaRPr lang="en-US" dirty="0"/>
          </a:p>
        </p:txBody>
      </p:sp>
      <p:pic>
        <p:nvPicPr>
          <p:cNvPr id="5" name="Content Placeholder 4" descr="Boy_Child_Depression_Sad.jpg"/>
          <p:cNvPicPr>
            <a:picLocks noGrp="1" noChangeAspect="1"/>
          </p:cNvPicPr>
          <p:nvPr>
            <p:ph idx="1"/>
          </p:nvPr>
        </p:nvPicPr>
        <p:blipFill>
          <a:blip r:embed="rId2">
            <a:extLst>
              <a:ext uri="{28A0092B-C50C-407E-A947-70E740481C1C}">
                <a14:useLocalDpi xmlns:a14="http://schemas.microsoft.com/office/drawing/2010/main" val="0"/>
              </a:ext>
            </a:extLst>
          </a:blip>
          <a:srcRect l="20940" r="20940"/>
          <a:stretch>
            <a:fillRect/>
          </a:stretch>
        </p:blipFill>
        <p:spPr/>
      </p:pic>
      <p:sp>
        <p:nvSpPr>
          <p:cNvPr id="4" name="Text Placeholder 3"/>
          <p:cNvSpPr>
            <a:spLocks noGrp="1"/>
          </p:cNvSpPr>
          <p:nvPr>
            <p:ph type="body" sz="half" idx="2"/>
          </p:nvPr>
        </p:nvSpPr>
        <p:spPr>
          <a:xfrm>
            <a:off x="457200" y="677334"/>
            <a:ext cx="3008313" cy="5774266"/>
          </a:xfrm>
        </p:spPr>
        <p:txBody>
          <a:bodyPr>
            <a:noAutofit/>
          </a:bodyPr>
          <a:lstStyle/>
          <a:p>
            <a:pPr algn="ctr"/>
            <a:r>
              <a:rPr lang="en-US" sz="2400" dirty="0"/>
              <a:t>Physical health can be affected. Sleeping patterns and eating patterns may be disturbed. Some children may express anxiety through somatic complaints. Maltreatment can change the endocrine system, including disruption of arousal and immune functioning. Puberty can be accelerated. </a:t>
            </a:r>
          </a:p>
          <a:p>
            <a:pPr algn="ctr"/>
            <a:endParaRPr lang="en-US" sz="2400" dirty="0"/>
          </a:p>
          <a:p>
            <a:pPr algn="ctr"/>
            <a:endParaRPr lang="en-US" sz="2400" dirty="0"/>
          </a:p>
        </p:txBody>
      </p:sp>
      <p:sp>
        <p:nvSpPr>
          <p:cNvPr id="3" name="Slide Number Placeholder 2"/>
          <p:cNvSpPr>
            <a:spLocks noGrp="1"/>
          </p:cNvSpPr>
          <p:nvPr>
            <p:ph type="sldNum" sz="quarter" idx="12"/>
          </p:nvPr>
        </p:nvSpPr>
        <p:spPr/>
        <p:txBody>
          <a:bodyPr/>
          <a:lstStyle/>
          <a:p>
            <a:fld id="{A9558EF7-F72E-7D49-9196-8BD2E8AA09DB}" type="slidenum">
              <a:rPr lang="en-US" smtClean="0"/>
              <a:t>9</a:t>
            </a:fld>
            <a:endParaRPr lang="en-US"/>
          </a:p>
        </p:txBody>
      </p:sp>
    </p:spTree>
    <p:extLst>
      <p:ext uri="{BB962C8B-B14F-4D97-AF65-F5344CB8AC3E}">
        <p14:creationId xmlns:p14="http://schemas.microsoft.com/office/powerpoint/2010/main" val="1953077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15415</TotalTime>
  <Words>2351</Words>
  <Application>Microsoft Office PowerPoint</Application>
  <PresentationFormat>On-screen Show (4:3)</PresentationFormat>
  <Paragraphs>186</Paragraphs>
  <Slides>42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Trauma Informed Practices: Achieving that state of           “attentive calmness”</vt:lpstr>
      <vt:lpstr>? Trauma Informed ?</vt:lpstr>
      <vt:lpstr>PowerPoint Presentation</vt:lpstr>
      <vt:lpstr>PowerPoint Presentation</vt:lpstr>
      <vt:lpstr>Varying Effects</vt:lpstr>
      <vt:lpstr>PowerPoint Presentation</vt:lpstr>
      <vt:lpstr>PowerPoint Presentation</vt:lpstr>
      <vt:lpstr>PowerPoint Presentation</vt:lpstr>
      <vt:lpstr>PowerPoint Presentation</vt:lpstr>
      <vt:lpstr>PowerPoint Presentation</vt:lpstr>
      <vt:lpstr>PowerPoint Presentation</vt:lpstr>
      <vt:lpstr>A Little Neurobiology Review </vt:lpstr>
      <vt:lpstr>PowerPoint Presentation</vt:lpstr>
      <vt:lpstr>Hand Model of the Brain https://www.youtube.com/watch?v=qFTljLo1bK8&amp;list=PL2dmmhXX2Y9tc7de6eGovuNWfj8m37X_E&amp;index=3</vt:lpstr>
      <vt:lpstr>Amygdala sets the alarm off for:</vt:lpstr>
      <vt:lpstr>Hippocampus</vt:lpstr>
      <vt:lpstr>During times of extreme trauma</vt:lpstr>
      <vt:lpstr>Trauma memories have different characteristics than normal memories</vt:lpstr>
      <vt:lpstr>There is evidence that trauma is stored in the part of the brain called the limbic system (amygdala) , which processes emotions and sensations, but not language or speech. That’s why sometimes treatment is about creating a trauma narrative – putting speech and language to the event in hopes of organizing it and having it exit the amygdala and placing it in the hippocampus.</vt:lpstr>
      <vt:lpstr>Trauma Memories</vt:lpstr>
      <vt:lpstr>Remember</vt:lpstr>
      <vt:lpstr>Seat on the Bus</vt:lpstr>
      <vt:lpstr>Dr. Dan Siegel https://www.youtube.com/watch?v=ZcDLzppD4Jc&amp;index=4&amp;list=PL2dmmhXX2Y9tc7de6eGovuNWfj8m37X_E</vt:lpstr>
      <vt:lpstr>Help Name It ! </vt:lpstr>
      <vt:lpstr>PowerPoint Presentation</vt:lpstr>
      <vt:lpstr>High Road – Low Road &amp; Negative Bias https://www.youtube.com/watch?v=Mp-Q_UU6Ksk&amp;spfreload=10 </vt:lpstr>
      <vt:lpstr>Healing &amp; Recovery</vt:lpstr>
      <vt:lpstr>Trauma created pathways</vt:lpstr>
      <vt:lpstr>Neural Replacement Activities</vt:lpstr>
      <vt:lpstr>Teachers often serve as a “Do-Over” Typical therapeutic issues: trust, boundaries and secrecy</vt:lpstr>
      <vt:lpstr>When Everyone Knows…</vt:lpstr>
      <vt:lpstr>Healing</vt:lpstr>
      <vt:lpstr>PowerPoint Presentation</vt:lpstr>
      <vt:lpstr>Deep Breathing: The slower and deeper the better.</vt:lpstr>
      <vt:lpstr>Some of Us Hang Out in Dangerous Areas            in our Mind</vt:lpstr>
      <vt:lpstr>5 Step Grounding Technique</vt:lpstr>
      <vt:lpstr>PowerPoint Presentation</vt:lpstr>
      <vt:lpstr>Experiencing Your Emotions </vt:lpstr>
      <vt:lpstr>Mindfulness https://www.youtube.com/watch?v=a_hPelcPRTg</vt:lpstr>
      <vt:lpstr>Check Out</vt:lpstr>
      <vt:lpstr> Understanding Negative Bias and Changing Brain Structure</vt:lpstr>
      <vt:lpstr>The truth is: Schools help kids heal and recover all the time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SARB</dc:title>
  <dc:creator>jennifer</dc:creator>
  <cp:lastModifiedBy>Sylvia Barrientos</cp:lastModifiedBy>
  <cp:revision>45</cp:revision>
  <dcterms:created xsi:type="dcterms:W3CDTF">2017-08-09T15:32:14Z</dcterms:created>
  <dcterms:modified xsi:type="dcterms:W3CDTF">2018-10-03T18:11:54Z</dcterms:modified>
</cp:coreProperties>
</file>